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31"/>
  </p:notesMasterIdLst>
  <p:sldIdLst>
    <p:sldId id="256" r:id="rId2"/>
    <p:sldId id="257" r:id="rId3"/>
    <p:sldId id="258" r:id="rId4"/>
    <p:sldId id="263" r:id="rId5"/>
    <p:sldId id="425" r:id="rId6"/>
    <p:sldId id="426" r:id="rId7"/>
    <p:sldId id="427" r:id="rId8"/>
    <p:sldId id="272" r:id="rId9"/>
    <p:sldId id="430" r:id="rId10"/>
    <p:sldId id="373" r:id="rId11"/>
    <p:sldId id="374" r:id="rId12"/>
    <p:sldId id="360" r:id="rId13"/>
    <p:sldId id="375" r:id="rId14"/>
    <p:sldId id="423" r:id="rId15"/>
    <p:sldId id="424" r:id="rId16"/>
    <p:sldId id="390" r:id="rId17"/>
    <p:sldId id="408" r:id="rId18"/>
    <p:sldId id="411" r:id="rId19"/>
    <p:sldId id="410" r:id="rId20"/>
    <p:sldId id="364" r:id="rId21"/>
    <p:sldId id="407" r:id="rId22"/>
    <p:sldId id="291" r:id="rId23"/>
    <p:sldId id="273" r:id="rId24"/>
    <p:sldId id="428" r:id="rId25"/>
    <p:sldId id="342" r:id="rId26"/>
    <p:sldId id="292" r:id="rId27"/>
    <p:sldId id="278" r:id="rId28"/>
    <p:sldId id="284" r:id="rId29"/>
    <p:sldId id="283" r:id="rId30"/>
    <p:sldId id="274" r:id="rId31"/>
    <p:sldId id="287" r:id="rId32"/>
    <p:sldId id="288" r:id="rId33"/>
    <p:sldId id="285" r:id="rId34"/>
    <p:sldId id="286" r:id="rId35"/>
    <p:sldId id="318" r:id="rId36"/>
    <p:sldId id="319" r:id="rId37"/>
    <p:sldId id="344" r:id="rId38"/>
    <p:sldId id="343" r:id="rId39"/>
    <p:sldId id="295" r:id="rId40"/>
    <p:sldId id="306" r:id="rId41"/>
    <p:sldId id="307" r:id="rId42"/>
    <p:sldId id="311" r:id="rId43"/>
    <p:sldId id="309" r:id="rId44"/>
    <p:sldId id="300" r:id="rId45"/>
    <p:sldId id="316" r:id="rId46"/>
    <p:sldId id="317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62" r:id="rId57"/>
    <p:sldId id="38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8" r:id="rId66"/>
    <p:sldId id="339" r:id="rId67"/>
    <p:sldId id="340" r:id="rId68"/>
    <p:sldId id="341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3" r:id="rId77"/>
    <p:sldId id="354" r:id="rId78"/>
    <p:sldId id="355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63" r:id="rId87"/>
    <p:sldId id="378" r:id="rId88"/>
    <p:sldId id="377" r:id="rId89"/>
    <p:sldId id="391" r:id="rId90"/>
    <p:sldId id="379" r:id="rId91"/>
    <p:sldId id="380" r:id="rId92"/>
    <p:sldId id="381" r:id="rId93"/>
    <p:sldId id="382" r:id="rId94"/>
    <p:sldId id="385" r:id="rId95"/>
    <p:sldId id="384" r:id="rId96"/>
    <p:sldId id="386" r:id="rId97"/>
    <p:sldId id="387" r:id="rId98"/>
    <p:sldId id="388" r:id="rId99"/>
    <p:sldId id="392" r:id="rId100"/>
    <p:sldId id="393" r:id="rId101"/>
    <p:sldId id="397" r:id="rId102"/>
    <p:sldId id="395" r:id="rId103"/>
    <p:sldId id="394" r:id="rId104"/>
    <p:sldId id="396" r:id="rId105"/>
    <p:sldId id="398" r:id="rId106"/>
    <p:sldId id="399" r:id="rId107"/>
    <p:sldId id="400" r:id="rId108"/>
    <p:sldId id="401" r:id="rId109"/>
    <p:sldId id="402" r:id="rId110"/>
    <p:sldId id="403" r:id="rId111"/>
    <p:sldId id="405" r:id="rId112"/>
    <p:sldId id="404" r:id="rId113"/>
    <p:sldId id="406" r:id="rId114"/>
    <p:sldId id="431" r:id="rId115"/>
    <p:sldId id="412" r:id="rId116"/>
    <p:sldId id="413" r:id="rId117"/>
    <p:sldId id="414" r:id="rId118"/>
    <p:sldId id="415" r:id="rId119"/>
    <p:sldId id="416" r:id="rId120"/>
    <p:sldId id="417" r:id="rId121"/>
    <p:sldId id="418" r:id="rId122"/>
    <p:sldId id="419" r:id="rId123"/>
    <p:sldId id="429" r:id="rId124"/>
    <p:sldId id="432" r:id="rId125"/>
    <p:sldId id="433" r:id="rId126"/>
    <p:sldId id="434" r:id="rId127"/>
    <p:sldId id="435" r:id="rId128"/>
    <p:sldId id="436" r:id="rId129"/>
    <p:sldId id="259" r:id="rId130"/>
  </p:sldIdLst>
  <p:sldSz cx="9906000" cy="6858000" type="A4"/>
  <p:notesSz cx="6858000" cy="9144000"/>
  <p:embeddedFontLst>
    <p:embeddedFont>
      <p:font typeface="Traveling _Typewriter" panose="02000506000000020004" pitchFamily="2" charset="0"/>
      <p:regular r:id="rId132"/>
    </p:embeddedFont>
    <p:embeddedFont>
      <p:font typeface="Another Typewriter" pitchFamily="1" charset="-127"/>
      <p:regular r:id="rId133"/>
    </p:embeddedFont>
    <p:embeddedFont>
      <p:font typeface="맑은 고딕" panose="020B0503020000020004" pitchFamily="50" charset="-127"/>
      <p:regular r:id="rId134"/>
      <p:bold r:id="rId135"/>
    </p:embeddedFont>
    <p:embeddedFont>
      <p:font typeface="Calibri" panose="020F0502020204030204" pitchFamily="34" charset="0"/>
      <p:regular r:id="rId136"/>
      <p:bold r:id="rId137"/>
      <p:italic r:id="rId138"/>
      <p:boldItalic r:id="rId139"/>
    </p:embeddedFont>
    <p:embeddedFont>
      <p:font typeface="Consolas" panose="020B0609020204030204" pitchFamily="49" charset="0"/>
      <p:regular r:id="rId140"/>
      <p:bold r:id="rId141"/>
      <p:italic r:id="rId142"/>
      <p:boldItalic r:id="rId143"/>
    </p:embeddedFont>
    <p:embeddedFont>
      <p:font typeface="Sitka Text" panose="02000505000000020004" pitchFamily="2" charset="0"/>
      <p:regular r:id="rId144"/>
      <p:bold r:id="rId145"/>
      <p:italic r:id="rId146"/>
      <p:boldItalic r:id="rId147"/>
    </p:embeddedFont>
    <p:embeddedFont>
      <p:font typeface="Andale Mono" panose="020B0509000000000004" pitchFamily="49" charset="0"/>
      <p:regular r:id="rId1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ve sun" initials="as" lastIdx="1" clrIdx="0">
    <p:extLst>
      <p:ext uri="{19B8F6BF-5375-455C-9EA6-DF929625EA0E}">
        <p15:presenceInfo xmlns:p15="http://schemas.microsoft.com/office/powerpoint/2012/main" userId="af778d6627873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2" autoAdjust="0"/>
    <p:restoredTop sz="96323" autoAdjust="0"/>
  </p:normalViewPr>
  <p:slideViewPr>
    <p:cSldViewPr snapToGrid="0">
      <p:cViewPr varScale="1">
        <p:scale>
          <a:sx n="109" d="100"/>
          <a:sy n="109" d="100"/>
        </p:scale>
        <p:origin x="396" y="96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4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0.fntdata"/><Relationship Id="rId14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2.fntdata"/><Relationship Id="rId148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3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E8645-60E4-420C-A432-022F44D6A6F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6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7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3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9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t.io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Linu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google.com/url?sa=i&amp;rct=j&amp;q=&amp;esrc=s&amp;source=images&amp;cd=&amp;cad=rja&amp;uact=8&amp;docid=-otfjE3KUVK4nM&amp;tbnid=9j7xJD3Ykv2pPM:&amp;ved=0CAUQjRw&amp;url=http://flash24.dreamx.com/g4/bbs/board.php?bo_table=commu&amp;wr_id=59392&amp;ei=262nU5a1GcWi8AWG44KoDQ&amp;bvm=bv.69411363,d.dGc&amp;psig=AFQjCNHpzDMDCEh91T0f4Skj0I4Ne7Oonw&amp;ust=14035842981730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500%20mov/&#44397;&#54868;&#50694;&#50640;&#49436;.mp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eilly.com/catalog/errata.csp?isbn=9781449339531" TargetMode="External"/><Relationship Id="rId2" Type="http://schemas.openxmlformats.org/officeDocument/2006/relationships/hyperlink" Target="https://moodle2.units.it/pluginfile.php/110718/mod_resource/content/2/Linux%20System%20Programming,%202nd%20Edition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003302.do" TargetMode="External"/><Relationship Id="rId2" Type="http://schemas.openxmlformats.org/officeDocument/2006/relationships/hyperlink" Target="http://www.usm.uni-muenchen.de/people/puls/lessons/intro_general/Linux/Linux_for_beginner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-personal.acfr.usyd.edu.au/tbailey/ctext/ctext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ypress.com/file/54441/download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above/lec_100_linux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man7.org/linux/man-pages/man3/errno.3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acklogtool.com/git-guide/en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qt.io/what-is-qt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ko-KR" sz="4800" smtClean="0"/>
              <a:t>Linux</a:t>
            </a:r>
            <a:r>
              <a:rPr lang="ko-KR" altLang="en-US" sz="4800" smtClean="0"/>
              <a:t> </a:t>
            </a:r>
            <a:r>
              <a:rPr lang="ko-KR" altLang="en-US" sz="4800" dirty="0" smtClean="0"/>
              <a:t>시스템 프로그래밍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altLang="ko-KR" dirty="0" smtClean="0"/>
              <a:t>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학기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성병문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smtClean="0"/>
              <a:t>한세대학교 일반대학원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ko-KR" altLang="en-US" smtClean="0"/>
              <a:t>환경 구성 </a:t>
            </a:r>
            <a:r>
              <a:rPr lang="en-US" altLang="ko-KR" smtClean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66659"/>
          </a:xfrm>
        </p:spPr>
        <p:txBody>
          <a:bodyPr>
            <a:normAutofit/>
          </a:bodyPr>
          <a:lstStyle/>
          <a:p>
            <a:r>
              <a:rPr lang="en-US" altLang="ko-KR" smtClean="0">
                <a:ea typeface="Another Typewriter" pitchFamily="1" charset="-127"/>
              </a:rPr>
              <a:t>Visual Source Code Extension </a:t>
            </a:r>
            <a:r>
              <a:rPr lang="ko-KR" altLang="en-US" smtClean="0">
                <a:ea typeface="Another Typewriter" pitchFamily="1" charset="-127"/>
              </a:rPr>
              <a:t>설치</a:t>
            </a:r>
            <a:endParaRPr lang="en-US" altLang="ko-KR" smtClean="0">
              <a:ea typeface="Another Typewriter" pitchFamily="1" charset="-127"/>
            </a:endParaRPr>
          </a:p>
          <a:p>
            <a:pPr lvl="1"/>
            <a:r>
              <a:rPr lang="en-US" altLang="ko-KR" smtClean="0">
                <a:ea typeface="Another Typewriter" pitchFamily="1" charset="-127"/>
              </a:rPr>
              <a:t>Code Runner Extension </a:t>
            </a:r>
            <a:r>
              <a:rPr lang="ko-KR" altLang="en-US" smtClean="0">
                <a:ea typeface="Another Typewriter" pitchFamily="1" charset="-127"/>
              </a:rPr>
              <a:t>설치</a:t>
            </a:r>
            <a:endParaRPr lang="en-US" altLang="ko-KR" smtClean="0">
              <a:ea typeface="Another Typewriter" pitchFamily="1" charset="-127"/>
            </a:endParaRPr>
          </a:p>
          <a:p>
            <a:pPr lvl="1"/>
            <a:endParaRPr lang="en-US" altLang="ko-KR">
              <a:ea typeface="Another Typewriter" pitchFamily="1" charset="-127"/>
            </a:endParaRPr>
          </a:p>
          <a:p>
            <a:endParaRPr lang="en-US" altLang="ko-KR" smtClean="0">
              <a:ea typeface="Another Typewriter" pitchFamily="1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31" y="2950946"/>
            <a:ext cx="7258137" cy="237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</a:t>
            </a:r>
            <a:r>
              <a:rPr lang="en-US" smtClean="0"/>
              <a:t>an Entire Line (p. 75)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255271"/>
            <a:ext cx="8998671" cy="492169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smtClean="0">
                <a:solidFill>
                  <a:srgbClr val="242021"/>
                </a:solidFill>
              </a:rPr>
              <a:t>The </a:t>
            </a:r>
            <a:r>
              <a:rPr lang="en-US" sz="2000">
                <a:solidFill>
                  <a:srgbClr val="242021"/>
                </a:solidFill>
              </a:rPr>
              <a:t>function fgets() reads a string from a given stream</a:t>
            </a:r>
            <a:r>
              <a:rPr lang="en-US" sz="2000" smtClean="0">
                <a:solidFill>
                  <a:srgbClr val="242021"/>
                </a:solidFill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sz="2000" smtClean="0">
                <a:solidFill>
                  <a:srgbClr val="009999"/>
                </a:solidFill>
                <a:latin typeface="Consolas" panose="020B0609020204030204" pitchFamily="49" charset="0"/>
              </a:rPr>
              <a:t>#</a:t>
            </a:r>
            <a:r>
              <a:rPr lang="en-US" sz="2000">
                <a:solidFill>
                  <a:srgbClr val="009999"/>
                </a:solidFill>
                <a:latin typeface="Consolas" panose="020B0609020204030204" pitchFamily="49" charset="0"/>
              </a:rPr>
              <a:t>include &lt;</a:t>
            </a:r>
            <a:r>
              <a:rPr lang="en-US" sz="2000" smtClean="0">
                <a:solidFill>
                  <a:srgbClr val="009999"/>
                </a:solidFill>
                <a:latin typeface="Consolas" panose="020B0609020204030204" pitchFamily="49" charset="0"/>
              </a:rPr>
              <a:t>stdio.h&gt;</a:t>
            </a:r>
          </a:p>
          <a:p>
            <a:pPr lvl="1">
              <a:lnSpc>
                <a:spcPct val="120000"/>
              </a:lnSpc>
            </a:pPr>
            <a:r>
              <a:rPr lang="en-US" sz="2000" b="1" smtClean="0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fgets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str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size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007788"/>
                </a:solidFill>
                <a:latin typeface="Consolas" panose="020B0609020204030204" pitchFamily="49" charset="0"/>
              </a:rPr>
              <a:t>FILE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stream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2000" smtClean="0">
                <a:solidFill>
                  <a:srgbClr val="242021"/>
                </a:solidFill>
              </a:rPr>
              <a:t>This </a:t>
            </a:r>
            <a:r>
              <a:rPr lang="en-US" sz="2000">
                <a:solidFill>
                  <a:srgbClr val="242021"/>
                </a:solidFill>
              </a:rPr>
              <a:t>function reads up to </a:t>
            </a:r>
            <a:r>
              <a:rPr lang="en-US" sz="2000" i="1">
                <a:solidFill>
                  <a:srgbClr val="242021"/>
                </a:solidFill>
              </a:rPr>
              <a:t>one less </a:t>
            </a:r>
            <a:r>
              <a:rPr lang="en-US" sz="2000">
                <a:solidFill>
                  <a:srgbClr val="242021"/>
                </a:solidFill>
              </a:rPr>
              <a:t>than size bytes from stream and stores the results </a:t>
            </a:r>
            <a:r>
              <a:rPr lang="en-US" sz="2000" smtClean="0">
                <a:solidFill>
                  <a:srgbClr val="242021"/>
                </a:solidFill>
              </a:rPr>
              <a:t>in str</a:t>
            </a:r>
            <a:r>
              <a:rPr lang="en-US" sz="2000">
                <a:solidFill>
                  <a:srgbClr val="242021"/>
                </a:solidFill>
              </a:rPr>
              <a:t>. A null character (\0) is stored in the buffer after the last byte read </a:t>
            </a:r>
            <a:r>
              <a:rPr lang="en-US" sz="2000" smtClean="0">
                <a:solidFill>
                  <a:srgbClr val="242021"/>
                </a:solidFill>
              </a:rPr>
              <a:t>in.</a:t>
            </a:r>
          </a:p>
          <a:p>
            <a:pPr>
              <a:lnSpc>
                <a:spcPct val="120000"/>
              </a:lnSpc>
            </a:pPr>
            <a:r>
              <a:rPr lang="en-US" sz="2000" smtClean="0">
                <a:solidFill>
                  <a:srgbClr val="242021"/>
                </a:solidFill>
              </a:rPr>
              <a:t>Reading stops after </a:t>
            </a:r>
            <a:r>
              <a:rPr lang="en-US" sz="2000">
                <a:solidFill>
                  <a:srgbClr val="242021"/>
                </a:solidFill>
              </a:rPr>
              <a:t>an EOF or a newline character is </a:t>
            </a:r>
            <a:r>
              <a:rPr lang="en-US" sz="2000" smtClean="0">
                <a:solidFill>
                  <a:srgbClr val="242021"/>
                </a:solidFill>
              </a:rPr>
              <a:t>reached.</a:t>
            </a:r>
          </a:p>
          <a:p>
            <a:pPr>
              <a:lnSpc>
                <a:spcPct val="120000"/>
              </a:lnSpc>
            </a:pPr>
            <a:r>
              <a:rPr lang="en-US" sz="2000" smtClean="0">
                <a:solidFill>
                  <a:srgbClr val="242021"/>
                </a:solidFill>
              </a:rPr>
              <a:t>If </a:t>
            </a:r>
            <a:r>
              <a:rPr lang="en-US" sz="2000">
                <a:solidFill>
                  <a:srgbClr val="242021"/>
                </a:solidFill>
              </a:rPr>
              <a:t>a newline is read, the \n is stored in str</a:t>
            </a:r>
            <a:r>
              <a:rPr lang="en-US" sz="2000" smtClean="0">
                <a:solidFill>
                  <a:srgbClr val="24202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000" smtClean="0">
                <a:solidFill>
                  <a:srgbClr val="242021"/>
                </a:solidFill>
              </a:rPr>
              <a:t>On </a:t>
            </a:r>
            <a:r>
              <a:rPr lang="en-US" sz="2000">
                <a:solidFill>
                  <a:srgbClr val="242021"/>
                </a:solidFill>
              </a:rPr>
              <a:t>success, str is returned; on failure, NULL is returned.</a:t>
            </a:r>
            <a:br>
              <a:rPr lang="en-US" sz="2000">
                <a:solidFill>
                  <a:srgbClr val="242021"/>
                </a:solidFill>
              </a:rPr>
            </a:br>
            <a:r>
              <a:rPr lang="en-US" sz="2000">
                <a:solidFill>
                  <a:srgbClr val="242021"/>
                </a:solidFill>
              </a:rPr>
              <a:t>For example:</a:t>
            </a:r>
            <a:br>
              <a:rPr lang="en-US" sz="2000">
                <a:solidFill>
                  <a:srgbClr val="242021"/>
                </a:solidFill>
              </a:rPr>
            </a:br>
            <a:r>
              <a:rPr lang="en-US" sz="2000" b="1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LINE_MAX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b="1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fgets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LINE_MAX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i="1" smtClean="0">
                <a:solidFill>
                  <a:srgbClr val="35586C"/>
                </a:solidFill>
                <a:latin typeface="Consolas" panose="020B0609020204030204" pitchFamily="49" charset="0"/>
              </a:rPr>
              <a:t>/* </a:t>
            </a:r>
            <a:r>
              <a:rPr lang="en-US" sz="2000" i="1">
                <a:solidFill>
                  <a:srgbClr val="35586C"/>
                </a:solidFill>
                <a:latin typeface="Consolas" panose="020B0609020204030204" pitchFamily="49" charset="0"/>
              </a:rPr>
              <a:t>error </a:t>
            </a:r>
            <a:r>
              <a:rPr lang="en-US" sz="2000" i="1" smtClean="0">
                <a:solidFill>
                  <a:srgbClr val="35586C"/>
                </a:solidFill>
                <a:latin typeface="Consolas" panose="020B0609020204030204" pitchFamily="49" charset="0"/>
              </a:rPr>
              <a:t>*/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400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</a:t>
            </a:r>
            <a:r>
              <a:rPr lang="en-US" smtClean="0"/>
              <a:t>arbitrary string ½ (p. 75)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255271"/>
            <a:ext cx="8998671" cy="49216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242021"/>
                </a:solidFill>
              </a:rPr>
              <a:t>Sometimes, developers want to use a delimiter other than the newline. Other times</a:t>
            </a:r>
            <a:r>
              <a:rPr lang="en-US" sz="2000" smtClean="0">
                <a:solidFill>
                  <a:srgbClr val="242021"/>
                </a:solidFill>
              </a:rPr>
              <a:t>, developers </a:t>
            </a:r>
            <a:r>
              <a:rPr lang="en-US" sz="2000">
                <a:solidFill>
                  <a:srgbClr val="242021"/>
                </a:solidFill>
              </a:rPr>
              <a:t>do not want a delimiter at all—and rarely do developers want the </a:t>
            </a:r>
            <a:r>
              <a:rPr lang="en-US" sz="2000" smtClean="0">
                <a:solidFill>
                  <a:srgbClr val="242021"/>
                </a:solidFill>
              </a:rPr>
              <a:t>delimiter stored </a:t>
            </a:r>
            <a:r>
              <a:rPr lang="en-US" sz="2000">
                <a:solidFill>
                  <a:srgbClr val="242021"/>
                </a:solidFill>
              </a:rPr>
              <a:t>in the buffer</a:t>
            </a:r>
            <a:r>
              <a:rPr lang="en-US" sz="2000" smtClean="0">
                <a:solidFill>
                  <a:srgbClr val="242021"/>
                </a:solidFill>
              </a:rPr>
              <a:t>!</a:t>
            </a:r>
          </a:p>
          <a:p>
            <a:pPr>
              <a:lnSpc>
                <a:spcPct val="100000"/>
              </a:lnSpc>
            </a:pPr>
            <a:r>
              <a:rPr lang="en-US" sz="2000" smtClean="0">
                <a:solidFill>
                  <a:srgbClr val="000000"/>
                </a:solidFill>
              </a:rPr>
              <a:t>This snippet </a:t>
            </a:r>
            <a:r>
              <a:rPr lang="en-US" sz="2000">
                <a:solidFill>
                  <a:srgbClr val="000000"/>
                </a:solidFill>
              </a:rPr>
              <a:t>reads the n − 1 bytes from stream into str, and </a:t>
            </a:r>
            <a:r>
              <a:rPr lang="en-US" sz="2000" smtClean="0">
                <a:solidFill>
                  <a:srgbClr val="000000"/>
                </a:solidFill>
              </a:rPr>
              <a:t>then appends </a:t>
            </a:r>
            <a:r>
              <a:rPr lang="en-US" sz="2000">
                <a:solidFill>
                  <a:srgbClr val="000000"/>
                </a:solidFill>
              </a:rPr>
              <a:t>a \0 </a:t>
            </a:r>
            <a:r>
              <a:rPr lang="en-US" sz="2000" smtClean="0">
                <a:solidFill>
                  <a:srgbClr val="000000"/>
                </a:solidFill>
              </a:rPr>
              <a:t>character. </a:t>
            </a:r>
            <a:endParaRPr lang="en-US" sz="2000">
              <a:solidFill>
                <a:srgbClr val="00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600" b="1" smtClean="0">
              <a:solidFill>
                <a:srgbClr val="007789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 smtClean="0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str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>
                <a:solidFill>
                  <a:srgbClr val="00669A"/>
                </a:solidFill>
                <a:latin typeface="Consolas" panose="020B0609020204030204" pitchFamily="49" charset="0"/>
              </a:rPr>
              <a:t>while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--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n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0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&amp;&amp;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fgetc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-US" sz="1600" smtClean="0">
                <a:solidFill>
                  <a:srgbClr val="555555"/>
                </a:solidFill>
                <a:latin typeface="Consolas" panose="020B0609020204030204" pitchFamily="49" charset="0"/>
              </a:rPr>
              <a:t>	*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++ 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smtClean="0">
                <a:solidFill>
                  <a:srgbClr val="CD3300"/>
                </a:solidFill>
                <a:latin typeface="Consolas" panose="020B0609020204030204" pitchFamily="49" charset="0"/>
              </a:rPr>
              <a:t>'\0'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mtClean="0">
                <a:solidFill>
                  <a:srgbClr val="000000"/>
                </a:solidFill>
              </a:rPr>
              <a:t>Ex : </a:t>
            </a:r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430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</a:t>
            </a:r>
            <a:r>
              <a:rPr lang="en-US" smtClean="0"/>
              <a:t>arbitrary string 2/2 (p. 76)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7" y="1255271"/>
            <a:ext cx="8998671" cy="49216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242021"/>
                </a:solidFill>
              </a:rPr>
              <a:t>The snippet can be expanded to also stop reading at a delimiter, given by the integer </a:t>
            </a:r>
            <a:r>
              <a:rPr lang="en-US" sz="2000" smtClean="0">
                <a:solidFill>
                  <a:srgbClr val="242021"/>
                </a:solidFill>
              </a:rPr>
              <a:t>d (</a:t>
            </a:r>
            <a:r>
              <a:rPr lang="en-US" sz="2000">
                <a:solidFill>
                  <a:srgbClr val="242021"/>
                </a:solidFill>
              </a:rPr>
              <a:t>which cannot be the null character in this example):</a:t>
            </a:r>
            <a:endParaRPr lang="en-US" sz="2000" smtClean="0">
              <a:solidFill>
                <a:srgbClr val="00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600" b="1" smtClean="0">
              <a:solidFill>
                <a:srgbClr val="007789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 smtClean="0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1600" smtClean="0">
                <a:solidFill>
                  <a:srgbClr val="000089"/>
                </a:solidFill>
                <a:latin typeface="Consolas" panose="020B0609020204030204" pitchFamily="49" charset="0"/>
              </a:rPr>
              <a:t>c = 0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str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b="1">
                <a:solidFill>
                  <a:srgbClr val="00669A"/>
                </a:solidFill>
                <a:latin typeface="Consolas" panose="020B0609020204030204" pitchFamily="49" charset="0"/>
              </a:rPr>
              <a:t>while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--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n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0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&amp;&amp;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fgetc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EOF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&amp;&amp;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++ 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   // do nothing.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 ; </a:t>
            </a:r>
          </a:p>
          <a:p>
            <a:pPr marL="457200" lvl="1" indent="0">
              <a:buNone/>
            </a:pPr>
            <a:r>
              <a:rPr lang="en-US" sz="16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smtClean="0">
                <a:solidFill>
                  <a:srgbClr val="555555"/>
                </a:solidFill>
                <a:latin typeface="Consolas" panose="020B0609020204030204" pitchFamily="49" charset="0"/>
              </a:rPr>
              <a:t>   *--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CD3300"/>
                </a:solidFill>
                <a:latin typeface="Consolas" panose="020B0609020204030204" pitchFamily="49" charset="0"/>
              </a:rPr>
              <a:t>'\0</a:t>
            </a:r>
            <a:r>
              <a:rPr lang="en-US" sz="1600" smtClean="0">
                <a:solidFill>
                  <a:srgbClr val="CD3300"/>
                </a:solidFill>
                <a:latin typeface="Consolas" panose="020B0609020204030204" pitchFamily="49" charset="0"/>
              </a:rPr>
              <a:t>'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1600" b="1" smtClean="0">
                <a:solidFill>
                  <a:srgbClr val="00669A"/>
                </a:solidFill>
                <a:latin typeface="Consolas" panose="020B0609020204030204" pitchFamily="49" charset="0"/>
              </a:rPr>
              <a:t>else {</a:t>
            </a:r>
            <a:endParaRPr lang="en-US" sz="1600" b="1">
              <a:solidFill>
                <a:srgbClr val="00669A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smtClean="0">
                <a:solidFill>
                  <a:srgbClr val="555555"/>
                </a:solidFill>
                <a:latin typeface="Consolas" panose="020B0609020204030204" pitchFamily="49" charset="0"/>
              </a:rPr>
              <a:t>   *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CD3300"/>
                </a:solidFill>
                <a:latin typeface="Consolas" panose="020B0609020204030204" pitchFamily="49" charset="0"/>
              </a:rPr>
              <a:t>'\0</a:t>
            </a:r>
            <a:r>
              <a:rPr lang="en-US" sz="1600" smtClean="0">
                <a:solidFill>
                  <a:srgbClr val="CD3300"/>
                </a:solidFill>
                <a:latin typeface="Consolas" panose="020B0609020204030204" pitchFamily="49" charset="0"/>
              </a:rPr>
              <a:t>'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mtClean="0">
                <a:solidFill>
                  <a:srgbClr val="000000"/>
                </a:solidFill>
              </a:rPr>
              <a:t>Ex : </a:t>
            </a:r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442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Binary Data (p. 75)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smtClean="0"/>
              <a:t>Developers </a:t>
            </a:r>
            <a:r>
              <a:rPr lang="en-US" sz="1600"/>
              <a:t>want to read and write complex binary data, such as C structures</a:t>
            </a:r>
            <a:r>
              <a:rPr lang="en-US" sz="160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sz="1600" smtClean="0">
                <a:solidFill>
                  <a:srgbClr val="009999"/>
                </a:solidFill>
                <a:latin typeface="Consolas" panose="020B0609020204030204" pitchFamily="49" charset="0"/>
              </a:rPr>
              <a:t>#</a:t>
            </a:r>
            <a:r>
              <a:rPr lang="en-US" sz="1600">
                <a:solidFill>
                  <a:srgbClr val="009999"/>
                </a:solidFill>
                <a:latin typeface="Consolas" panose="020B0609020204030204" pitchFamily="49" charset="0"/>
              </a:rPr>
              <a:t>include &lt;</a:t>
            </a:r>
            <a:r>
              <a:rPr lang="en-US" sz="1600" smtClean="0">
                <a:solidFill>
                  <a:srgbClr val="009999"/>
                </a:solidFill>
                <a:latin typeface="Consolas" panose="020B0609020204030204" pitchFamily="49" charset="0"/>
              </a:rPr>
              <a:t>stdio.h&gt;</a:t>
            </a:r>
          </a:p>
          <a:p>
            <a:pPr lvl="1">
              <a:lnSpc>
                <a:spcPct val="120000"/>
              </a:lnSpc>
            </a:pPr>
            <a:r>
              <a:rPr lang="en-US" sz="1600" b="1" smtClean="0">
                <a:solidFill>
                  <a:srgbClr val="007788"/>
                </a:solidFill>
                <a:latin typeface="Consolas" panose="020B0609020204030204" pitchFamily="49" charset="0"/>
              </a:rPr>
              <a:t>size_t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fread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>
                <a:solidFill>
                  <a:srgbClr val="007788"/>
                </a:solidFill>
                <a:latin typeface="Consolas" panose="020B0609020204030204" pitchFamily="49" charset="0"/>
              </a:rPr>
              <a:t>void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>
                <a:solidFill>
                  <a:srgbClr val="007788"/>
                </a:solidFill>
                <a:latin typeface="Consolas" panose="020B0609020204030204" pitchFamily="49" charset="0"/>
              </a:rPr>
              <a:t>size_t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size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>
                <a:solidFill>
                  <a:srgbClr val="007788"/>
                </a:solidFill>
                <a:latin typeface="Consolas" panose="020B0609020204030204" pitchFamily="49" charset="0"/>
              </a:rPr>
              <a:t>size_t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nr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>
                <a:solidFill>
                  <a:srgbClr val="007788"/>
                </a:solidFill>
                <a:latin typeface="Consolas" panose="020B0609020204030204" pitchFamily="49" charset="0"/>
              </a:rPr>
              <a:t>FILE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stream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0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600"/>
              <a:t>A call to fread() will read up to </a:t>
            </a:r>
            <a:r>
              <a:rPr lang="en-US" sz="1600" i="1"/>
              <a:t>nr</a:t>
            </a:r>
            <a:r>
              <a:rPr lang="en-US" sz="1600"/>
              <a:t> elements of data, each of size bytes, from </a:t>
            </a:r>
            <a:r>
              <a:rPr lang="en-US" sz="1600" smtClean="0"/>
              <a:t>stream into </a:t>
            </a:r>
            <a:r>
              <a:rPr lang="en-US" sz="1600"/>
              <a:t>the buffer pointed at by </a:t>
            </a:r>
            <a:r>
              <a:rPr lang="en-US" sz="1600" smtClean="0"/>
              <a:t>buf. </a:t>
            </a:r>
          </a:p>
          <a:p>
            <a:pPr>
              <a:lnSpc>
                <a:spcPct val="120000"/>
              </a:lnSpc>
            </a:pPr>
            <a:r>
              <a:rPr lang="en-US" sz="1600" smtClean="0"/>
              <a:t>The </a:t>
            </a:r>
            <a:r>
              <a:rPr lang="en-US" sz="1600"/>
              <a:t>number of elements read (not the number of bytes read!) is </a:t>
            </a:r>
            <a:r>
              <a:rPr lang="en-US" sz="1600" smtClean="0"/>
              <a:t>returned.</a:t>
            </a:r>
          </a:p>
          <a:p>
            <a:pPr>
              <a:lnSpc>
                <a:spcPct val="120000"/>
              </a:lnSpc>
            </a:pPr>
            <a:r>
              <a:rPr lang="en-US" sz="1600" smtClean="0"/>
              <a:t>The function indicates </a:t>
            </a:r>
            <a:r>
              <a:rPr lang="en-US" sz="1600"/>
              <a:t>failure or EOF via a return value less than </a:t>
            </a:r>
            <a:r>
              <a:rPr lang="en-US" sz="1600" smtClean="0"/>
              <a:t>nr.</a:t>
            </a:r>
          </a:p>
          <a:p>
            <a:pPr>
              <a:lnSpc>
                <a:spcPct val="120000"/>
              </a:lnSpc>
            </a:pPr>
            <a:r>
              <a:rPr lang="en-US" sz="1600" smtClean="0"/>
              <a:t>Ex :</a:t>
            </a:r>
          </a:p>
          <a:p>
            <a:pPr marL="457200" lvl="1" indent="0">
              <a:buNone/>
            </a:pP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buf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64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457200" lvl="1" indent="0">
              <a:buNone/>
            </a:pP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size_t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nr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nr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fread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buf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>
                <a:solidFill>
                  <a:srgbClr val="00669A"/>
                </a:solidFill>
                <a:latin typeface="Consolas" panose="020B0609020204030204" pitchFamily="49" charset="0"/>
              </a:rPr>
              <a:t>sizeof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buf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16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nr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  /* </a:t>
            </a:r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error </a:t>
            </a: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*/</a:t>
            </a:r>
            <a:endParaRPr lang="en-US" sz="160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03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 single character (p. 78)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</a:rPr>
              <a:t>The counterpart of fgetc() is fputc():</a:t>
            </a:r>
          </a:p>
          <a:p>
            <a:pPr lvl="1">
              <a:lnSpc>
                <a:spcPct val="100000"/>
              </a:lnSpc>
            </a:pPr>
            <a:r>
              <a:rPr lang="en-US" sz="240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00000"/>
              </a:lnSpc>
            </a:pPr>
            <a:r>
              <a:rPr lang="en-US" sz="24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400">
                <a:solidFill>
                  <a:srgbClr val="000089"/>
                </a:solidFill>
                <a:latin typeface="Consolas" panose="020B0609020204030204" pitchFamily="49" charset="0"/>
              </a:rPr>
              <a:t>fputc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40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4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4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</a:rPr>
              <a:t>The fputc() function writes the byte specified by c (cast to an unsigned char) to </a:t>
            </a:r>
            <a:r>
              <a:rPr lang="en-US" sz="2400" smtClean="0">
                <a:solidFill>
                  <a:srgbClr val="000000"/>
                </a:solidFill>
              </a:rPr>
              <a:t>the stream </a:t>
            </a:r>
            <a:r>
              <a:rPr lang="en-US" sz="2400">
                <a:solidFill>
                  <a:srgbClr val="000000"/>
                </a:solidFill>
              </a:rPr>
              <a:t>pointed at by </a:t>
            </a:r>
            <a:r>
              <a:rPr lang="en-US" sz="2400" smtClean="0">
                <a:solidFill>
                  <a:srgbClr val="000000"/>
                </a:solidFill>
              </a:rPr>
              <a:t>stream.</a:t>
            </a:r>
          </a:p>
          <a:p>
            <a:pPr>
              <a:lnSpc>
                <a:spcPct val="100000"/>
              </a:lnSpc>
            </a:pPr>
            <a:r>
              <a:rPr lang="en-US" sz="2400" smtClean="0">
                <a:solidFill>
                  <a:srgbClr val="000000"/>
                </a:solidFill>
              </a:rPr>
              <a:t>Upon </a:t>
            </a:r>
            <a:r>
              <a:rPr lang="en-US" sz="2400">
                <a:solidFill>
                  <a:srgbClr val="000000"/>
                </a:solidFill>
              </a:rPr>
              <a:t>successful completion, the function returns c.</a:t>
            </a: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</a:rPr>
              <a:t>Otherwise, it returns EOF, and errno is </a:t>
            </a:r>
            <a:r>
              <a:rPr lang="en-US" sz="2400" smtClean="0">
                <a:solidFill>
                  <a:srgbClr val="000000"/>
                </a:solidFill>
              </a:rPr>
              <a:t>set appropriately</a:t>
            </a:r>
            <a:r>
              <a:rPr lang="en-US" sz="240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smtClean="0">
                <a:solidFill>
                  <a:srgbClr val="000000"/>
                </a:solidFill>
              </a:rPr>
              <a:t>Example :</a:t>
            </a:r>
            <a:endParaRPr lang="en-US" sz="2400">
              <a:solidFill>
                <a:srgbClr val="00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4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000089"/>
                </a:solidFill>
                <a:latin typeface="Consolas" panose="020B0609020204030204" pitchFamily="49" charset="0"/>
              </a:rPr>
              <a:t>fputc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CD3300"/>
                </a:solidFill>
                <a:latin typeface="Consolas" panose="020B0609020204030204" pitchFamily="49" charset="0"/>
              </a:rPr>
              <a:t>'p'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40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400" i="1" smtClean="0">
                <a:solidFill>
                  <a:srgbClr val="35586C"/>
                </a:solidFill>
                <a:latin typeface="Consolas" panose="020B0609020204030204" pitchFamily="49" charset="0"/>
              </a:rPr>
              <a:t>  /* </a:t>
            </a:r>
            <a:r>
              <a:rPr lang="en-US" sz="2400" i="1">
                <a:solidFill>
                  <a:srgbClr val="35586C"/>
                </a:solidFill>
                <a:latin typeface="Consolas" panose="020B0609020204030204" pitchFamily="49" charset="0"/>
              </a:rPr>
              <a:t>error </a:t>
            </a:r>
            <a:r>
              <a:rPr lang="en-US" sz="2400" i="1" smtClean="0">
                <a:solidFill>
                  <a:srgbClr val="35586C"/>
                </a:solidFill>
                <a:latin typeface="Consolas" panose="020B0609020204030204" pitchFamily="49" charset="0"/>
              </a:rPr>
              <a:t>*/</a:t>
            </a:r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961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Wring a String of Characters (p. 78)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The function fputs() is used to write an entire string to a given stream: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fputs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const </a:t>
            </a: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A call to fputs() writes all of the null-terminated string pointed at by str to the </a:t>
            </a:r>
            <a:r>
              <a:rPr lang="en-US" smtClean="0">
                <a:solidFill>
                  <a:srgbClr val="000000"/>
                </a:solidFill>
              </a:rPr>
              <a:t>stream pointed </a:t>
            </a:r>
            <a:r>
              <a:rPr lang="en-US">
                <a:solidFill>
                  <a:srgbClr val="000000"/>
                </a:solidFill>
              </a:rPr>
              <a:t>at by </a:t>
            </a:r>
            <a:r>
              <a:rPr lang="en-US" smtClean="0">
                <a:solidFill>
                  <a:srgbClr val="000000"/>
                </a:solidFill>
              </a:rPr>
              <a:t>stream.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On </a:t>
            </a:r>
            <a:r>
              <a:rPr lang="en-US">
                <a:solidFill>
                  <a:srgbClr val="000000"/>
                </a:solidFill>
              </a:rPr>
              <a:t>success, fputs() returns a nonnegative </a:t>
            </a:r>
            <a:r>
              <a:rPr lang="en-US" smtClean="0">
                <a:solidFill>
                  <a:srgbClr val="000000"/>
                </a:solidFill>
              </a:rPr>
              <a:t>number.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On </a:t>
            </a:r>
            <a:r>
              <a:rPr lang="en-US">
                <a:solidFill>
                  <a:srgbClr val="000000"/>
                </a:solidFill>
              </a:rPr>
              <a:t>failure</a:t>
            </a:r>
            <a:r>
              <a:rPr lang="en-US" smtClean="0">
                <a:solidFill>
                  <a:srgbClr val="000000"/>
                </a:solidFill>
              </a:rPr>
              <a:t>, it </a:t>
            </a:r>
            <a:r>
              <a:rPr lang="en-US">
                <a:solidFill>
                  <a:srgbClr val="000000"/>
                </a:solidFill>
              </a:rPr>
              <a:t>returns EOF</a:t>
            </a:r>
            <a:r>
              <a:rPr lang="en-US" smtClean="0">
                <a:solidFill>
                  <a:srgbClr val="000000"/>
                </a:solidFill>
              </a:rPr>
              <a:t>. 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Ex :</a:t>
            </a:r>
            <a:endParaRPr lang="en-US">
              <a:solidFill>
                <a:srgbClr val="00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fopen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"journal.txt"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"a"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i="1" smtClean="0">
                <a:solidFill>
                  <a:srgbClr val="35586C"/>
                </a:solidFill>
                <a:latin typeface="Consolas" panose="020B0609020204030204" pitchFamily="49" charset="0"/>
              </a:rPr>
              <a:t>   /* </a:t>
            </a:r>
            <a:r>
              <a:rPr lang="en-US" sz="2000" i="1">
                <a:solidFill>
                  <a:srgbClr val="35586C"/>
                </a:solidFill>
                <a:latin typeface="Consolas" panose="020B0609020204030204" pitchFamily="49" charset="0"/>
              </a:rPr>
              <a:t>error */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fputs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smtClean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The ship is made of wood.</a:t>
            </a:r>
            <a:r>
              <a:rPr lang="en-US" sz="2000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i="1" smtClean="0">
                <a:solidFill>
                  <a:srgbClr val="35586C"/>
                </a:solidFill>
                <a:latin typeface="Consolas" panose="020B0609020204030204" pitchFamily="49" charset="0"/>
              </a:rPr>
              <a:t>   /* </a:t>
            </a:r>
            <a:r>
              <a:rPr lang="en-US" sz="2000" i="1">
                <a:solidFill>
                  <a:srgbClr val="35586C"/>
                </a:solidFill>
                <a:latin typeface="Consolas" panose="020B0609020204030204" pitchFamily="49" charset="0"/>
              </a:rPr>
              <a:t>error */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fclose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i="1" smtClean="0">
                <a:solidFill>
                  <a:srgbClr val="35586C"/>
                </a:solidFill>
                <a:latin typeface="Consolas" panose="020B0609020204030204" pitchFamily="49" charset="0"/>
              </a:rPr>
              <a:t>   /* </a:t>
            </a:r>
            <a:r>
              <a:rPr lang="en-US" sz="2000" i="1">
                <a:solidFill>
                  <a:srgbClr val="35586C"/>
                </a:solidFill>
                <a:latin typeface="Consolas" panose="020B0609020204030204" pitchFamily="49" charset="0"/>
              </a:rPr>
              <a:t>error */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259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Binary Data (p. 79)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To </a:t>
            </a:r>
            <a:r>
              <a:rPr lang="en-US">
                <a:solidFill>
                  <a:srgbClr val="000000"/>
                </a:solidFill>
              </a:rPr>
              <a:t>directly store binary </a:t>
            </a:r>
            <a:r>
              <a:rPr lang="en-US" smtClean="0">
                <a:solidFill>
                  <a:srgbClr val="000000"/>
                </a:solidFill>
              </a:rPr>
              <a:t>data, </a:t>
            </a:r>
            <a:r>
              <a:rPr lang="en-US">
                <a:solidFill>
                  <a:srgbClr val="000000"/>
                </a:solidFill>
              </a:rPr>
              <a:t>standard I/O provides fwrite():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size_t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fwrite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buf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smtClean="0">
                <a:solidFill>
                  <a:srgbClr val="007789"/>
                </a:solidFill>
                <a:latin typeface="Consolas" panose="020B0609020204030204" pitchFamily="49" charset="0"/>
              </a:rPr>
              <a:t>size_t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size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smtClean="0">
                <a:solidFill>
                  <a:srgbClr val="007789"/>
                </a:solidFill>
                <a:latin typeface="Consolas" panose="020B0609020204030204" pitchFamily="49" charset="0"/>
              </a:rPr>
              <a:t>size_t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nr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smtClean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A call to </a:t>
            </a:r>
            <a:r>
              <a:rPr lang="en-US" b="1">
                <a:solidFill>
                  <a:srgbClr val="000000"/>
                </a:solidFill>
              </a:rPr>
              <a:t>fwrite</a:t>
            </a:r>
            <a:r>
              <a:rPr lang="en-US">
                <a:solidFill>
                  <a:srgbClr val="000000"/>
                </a:solidFill>
              </a:rPr>
              <a:t>() will write to stream up to </a:t>
            </a:r>
            <a:r>
              <a:rPr lang="en-US" i="1">
                <a:solidFill>
                  <a:srgbClr val="000000"/>
                </a:solidFill>
              </a:rPr>
              <a:t>nr</a:t>
            </a:r>
            <a:r>
              <a:rPr lang="en-US">
                <a:solidFill>
                  <a:srgbClr val="000000"/>
                </a:solidFill>
              </a:rPr>
              <a:t> elements, each size bytes in length</a:t>
            </a:r>
            <a:r>
              <a:rPr lang="en-US" smtClean="0">
                <a:solidFill>
                  <a:srgbClr val="000000"/>
                </a:solidFill>
              </a:rPr>
              <a:t>, from </a:t>
            </a:r>
            <a:r>
              <a:rPr lang="en-US">
                <a:solidFill>
                  <a:srgbClr val="000000"/>
                </a:solidFill>
              </a:rPr>
              <a:t>the data pointed at by </a:t>
            </a:r>
            <a:r>
              <a:rPr lang="en-US" i="1" smtClean="0">
                <a:solidFill>
                  <a:srgbClr val="000000"/>
                </a:solidFill>
              </a:rPr>
              <a:t>buf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000000"/>
                </a:solidFill>
              </a:rPr>
              <a:t>file pointer will be advanced by the total </a:t>
            </a:r>
            <a:r>
              <a:rPr lang="en-US" smtClean="0">
                <a:solidFill>
                  <a:srgbClr val="000000"/>
                </a:solidFill>
              </a:rPr>
              <a:t>number of </a:t>
            </a:r>
            <a:r>
              <a:rPr lang="en-US">
                <a:solidFill>
                  <a:srgbClr val="000000"/>
                </a:solidFill>
              </a:rPr>
              <a:t>bytes written.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The number of elements (not the number of bytes!) successfully written will be returned.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A return value less than </a:t>
            </a:r>
            <a:r>
              <a:rPr lang="en-US" i="1">
                <a:solidFill>
                  <a:srgbClr val="000000"/>
                </a:solidFill>
              </a:rPr>
              <a:t>nr</a:t>
            </a:r>
            <a:r>
              <a:rPr lang="en-US">
                <a:solidFill>
                  <a:srgbClr val="000000"/>
                </a:solidFill>
              </a:rPr>
              <a:t> denotes error.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884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Sample Program Using Buffered </a:t>
            </a:r>
            <a:r>
              <a:rPr lang="en-US" sz="3600" smtClean="0"/>
              <a:t>I/O 1/3 (p. 79)</a:t>
            </a:r>
            <a:endParaRPr 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program first defines </a:t>
            </a:r>
            <a:r>
              <a:rPr lang="en-US" smtClean="0"/>
              <a:t>struct </a:t>
            </a:r>
            <a:r>
              <a:rPr lang="en-US" i="1" smtClean="0"/>
              <a:t>pirate</a:t>
            </a:r>
            <a:r>
              <a:rPr lang="en-US" smtClean="0"/>
              <a:t> </a:t>
            </a:r>
            <a:r>
              <a:rPr lang="en-US"/>
              <a:t>and then declares two variables of that </a:t>
            </a:r>
            <a:r>
              <a:rPr lang="en-US" smtClean="0"/>
              <a:t>type.</a:t>
            </a:r>
          </a:p>
          <a:p>
            <a:r>
              <a:rPr lang="en-US" smtClean="0"/>
              <a:t>The </a:t>
            </a:r>
            <a:r>
              <a:rPr lang="en-US"/>
              <a:t>program initializes one of </a:t>
            </a:r>
            <a:r>
              <a:rPr lang="en-US" smtClean="0"/>
              <a:t>the variables </a:t>
            </a:r>
            <a:r>
              <a:rPr lang="en-US"/>
              <a:t>and subsequently writes it out to disk via an output stream to the file </a:t>
            </a:r>
            <a:r>
              <a:rPr lang="en-US" i="1" smtClean="0"/>
              <a:t>data</a:t>
            </a:r>
            <a:r>
              <a:rPr lang="en-US" smtClean="0"/>
              <a:t>.</a:t>
            </a:r>
          </a:p>
          <a:p>
            <a:r>
              <a:rPr lang="en-US" smtClean="0"/>
              <a:t>Via a </a:t>
            </a:r>
            <a:r>
              <a:rPr lang="en-US"/>
              <a:t>different stream, the program reads the data back in from </a:t>
            </a:r>
            <a:r>
              <a:rPr lang="en-US" i="1"/>
              <a:t>data </a:t>
            </a:r>
            <a:r>
              <a:rPr lang="en-US"/>
              <a:t>directly to the </a:t>
            </a:r>
            <a:r>
              <a:rPr lang="en-US" smtClean="0"/>
              <a:t>other instance </a:t>
            </a:r>
            <a:r>
              <a:rPr lang="en-US"/>
              <a:t>of struct </a:t>
            </a:r>
            <a:r>
              <a:rPr lang="en-US" i="1" smtClean="0"/>
              <a:t>pirate</a:t>
            </a:r>
            <a:r>
              <a:rPr lang="en-US" smtClean="0"/>
              <a:t>.</a:t>
            </a:r>
          </a:p>
          <a:p>
            <a:r>
              <a:rPr lang="en-US" smtClean="0"/>
              <a:t>Finally</a:t>
            </a:r>
            <a:r>
              <a:rPr lang="en-US"/>
              <a:t>, the program writes the contents of the structure </a:t>
            </a:r>
            <a:r>
              <a:rPr lang="en-US" smtClean="0"/>
              <a:t>to standard </a:t>
            </a:r>
            <a:r>
              <a:rPr lang="en-US"/>
              <a:t>out: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92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Sample Program Using Buffered </a:t>
            </a:r>
            <a:r>
              <a:rPr lang="en-US" sz="3600" smtClean="0"/>
              <a:t>I/O 2/3 (p. 79)</a:t>
            </a:r>
            <a:endParaRPr 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 anchor="ctr">
            <a:normAutofit fontScale="47500" lnSpcReduction="20000"/>
          </a:bodyPr>
          <a:lstStyle/>
          <a:p>
            <a:r>
              <a:rPr lang="en-US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CD00FF"/>
                </a:solidFill>
                <a:latin typeface="Consolas" panose="020B0609020204030204" pitchFamily="49" charset="0"/>
              </a:rPr>
              <a:t>main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smtClean="0">
                <a:solidFill>
                  <a:srgbClr val="007789"/>
                </a:solidFill>
                <a:latin typeface="Consolas" panose="020B0609020204030204" pitchFamily="49" charset="0"/>
              </a:rPr>
              <a:t>  FILE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out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struct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pirate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smtClean="0">
                <a:solidFill>
                  <a:srgbClr val="007789"/>
                </a:solidFill>
                <a:latin typeface="Consolas" panose="020B0609020204030204" pitchFamily="49" charset="0"/>
              </a:rPr>
              <a:t>    char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100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]; </a:t>
            </a:r>
            <a: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  <a:t>/* real name */</a:t>
            </a:r>
          </a:p>
          <a:p>
            <a:r>
              <a:rPr lang="en-US" b="1" smtClean="0">
                <a:solidFill>
                  <a:srgbClr val="007789"/>
                </a:solidFill>
                <a:latin typeface="Consolas" panose="020B0609020204030204" pitchFamily="49" charset="0"/>
              </a:rPr>
              <a:t>    unsigned 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long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booty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  <a:t>/* in pounds sterling */</a:t>
            </a:r>
          </a:p>
          <a:p>
            <a:r>
              <a:rPr lang="en-US" b="1" smtClean="0">
                <a:solidFill>
                  <a:srgbClr val="007789"/>
                </a:solidFill>
                <a:latin typeface="Consolas" panose="020B0609020204030204" pitchFamily="49" charset="0"/>
              </a:rPr>
              <a:t>     unsigned 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beard_len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  <a:t>/* in inches */</a:t>
            </a:r>
          </a:p>
          <a:p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} 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pirate </a:t>
            </a: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blackbeard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"Edward Teach"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950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48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out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fopen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mtClean="0">
                <a:solidFill>
                  <a:srgbClr val="CD3300"/>
                </a:solidFill>
                <a:latin typeface="Consolas" panose="020B0609020204030204" pitchFamily="49" charset="0"/>
              </a:rPr>
              <a:t>data.txt"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"w"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out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  perror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"fopen"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  return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fwrite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blackbeard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sizeof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struct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pirate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out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  perror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"fwrite"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  return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0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Sample Program Using Buffered </a:t>
            </a:r>
            <a:r>
              <a:rPr lang="en-US" sz="3600" smtClean="0"/>
              <a:t>I/O 3/3 (p. 80)</a:t>
            </a:r>
            <a:endParaRPr 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40000" lnSpcReduction="20000"/>
          </a:bodyPr>
          <a:lstStyle/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fclose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out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perror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"fclose"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return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in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fopen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mtClean="0">
                <a:solidFill>
                  <a:srgbClr val="CD3300"/>
                </a:solidFill>
                <a:latin typeface="Consolas" panose="020B0609020204030204" pitchFamily="49" charset="0"/>
              </a:rPr>
              <a:t>data.txt"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"r"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perror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"fopen"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return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fread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>
                <a:solidFill>
                  <a:srgbClr val="00669A"/>
                </a:solidFill>
                <a:latin typeface="Consolas" panose="020B0609020204030204" pitchFamily="49" charset="0"/>
              </a:rPr>
              <a:t>sizeof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669A"/>
                </a:solidFill>
                <a:latin typeface="Consolas" panose="020B0609020204030204" pitchFamily="49" charset="0"/>
              </a:rPr>
              <a:t>struct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pirate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perror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"fread"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return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fclose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perror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"fclose"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return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printf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"name=</a:t>
            </a:r>
            <a:r>
              <a:rPr lang="en-US" b="1">
                <a:solidFill>
                  <a:srgbClr val="CD3300"/>
                </a:solidFill>
                <a:latin typeface="Consolas" panose="020B0609020204030204" pitchFamily="49" charset="0"/>
              </a:rPr>
              <a:t>\"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%s</a:t>
            </a:r>
            <a:r>
              <a:rPr lang="en-US" b="1">
                <a:solidFill>
                  <a:srgbClr val="CD3300"/>
                </a:solidFill>
                <a:latin typeface="Consolas" panose="020B0609020204030204" pitchFamily="49" charset="0"/>
              </a:rPr>
              <a:t>\" 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booty=%lu beard_len=%u</a:t>
            </a:r>
            <a:r>
              <a:rPr lang="en-US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en-US" smtClean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booty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p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beard_len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>
                <a:solidFill>
                  <a:srgbClr val="00669A"/>
                </a:solidFill>
                <a:latin typeface="Consolas" panose="020B0609020204030204" pitchFamily="49" charset="0"/>
              </a:rPr>
              <a:t>return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5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/>
              <a:t>실습 환경 구성</a:t>
            </a:r>
            <a:r>
              <a:rPr lang="en-US" sz="3600" smtClean="0"/>
              <a:t> 3</a:t>
            </a:r>
            <a:endParaRPr 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78329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Visaul Studio Code User Setting </a:t>
            </a:r>
            <a:endParaRPr lang="en-US" smtClean="0"/>
          </a:p>
          <a:p>
            <a:pPr lvl="1"/>
            <a:r>
              <a:rPr lang="en-US" smtClean="0"/>
              <a:t>File -&gt; Preferences -&gt; Settings </a:t>
            </a:r>
          </a:p>
          <a:p>
            <a:pPr lvl="1"/>
            <a:r>
              <a:rPr lang="en-US" smtClean="0"/>
              <a:t>User Setting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840659" y="2650121"/>
            <a:ext cx="8384304" cy="3600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sz="1000" smtClean="0"/>
          </a:p>
          <a:p>
            <a:pPr lvl="1"/>
            <a:r>
              <a:rPr lang="en-US" sz="1600" smtClean="0">
                <a:latin typeface="Consolas" panose="020B0609020204030204" pitchFamily="49" charset="0"/>
              </a:rPr>
              <a:t>{</a:t>
            </a:r>
            <a:endParaRPr lang="en-US" sz="1600">
              <a:latin typeface="Consolas" panose="020B0609020204030204" pitchFamily="49" charset="0"/>
            </a:endParaRPr>
          </a:p>
          <a:p>
            <a:pPr lvl="1"/>
            <a:r>
              <a:rPr lang="en-US" sz="1600">
                <a:latin typeface="Consolas" panose="020B0609020204030204" pitchFamily="49" charset="0"/>
              </a:rPr>
              <a:t>    "code-runner.executorMap": </a:t>
            </a:r>
            <a:r>
              <a:rPr lang="en-US" sz="1600" smtClean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 </a:t>
            </a:r>
            <a:r>
              <a:rPr lang="en-US" sz="1600" smtClean="0">
                <a:latin typeface="Consolas" panose="020B0609020204030204" pitchFamily="49" charset="0"/>
              </a:rPr>
              <a:t>       "</a:t>
            </a:r>
            <a:r>
              <a:rPr lang="en-US" sz="1600">
                <a:latin typeface="Consolas" panose="020B0609020204030204" pitchFamily="49" charset="0"/>
              </a:rPr>
              <a:t>c": "cd $dir &amp;&amp; gcc $fileName -o a.out &amp;&amp; $dir/a.out" ,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    </a:t>
            </a:r>
            <a:r>
              <a:rPr lang="en-US" sz="1600" smtClean="0">
                <a:latin typeface="Consolas" panose="020B0609020204030204" pitchFamily="49" charset="0"/>
              </a:rPr>
              <a:t>} ,</a:t>
            </a:r>
          </a:p>
          <a:p>
            <a:pPr lvl="1"/>
            <a:r>
              <a:rPr lang="en-US" sz="1600" smtClean="0">
                <a:latin typeface="Consolas" panose="020B0609020204030204" pitchFamily="49" charset="0"/>
              </a:rPr>
              <a:t>   "</a:t>
            </a:r>
            <a:r>
              <a:rPr lang="en-US" sz="1600">
                <a:latin typeface="Consolas" panose="020B0609020204030204" pitchFamily="49" charset="0"/>
              </a:rPr>
              <a:t>files.exclude": {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        ".vscode": true,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        ".vimrc" : true,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        ".gitignore": true,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 </a:t>
            </a:r>
            <a:r>
              <a:rPr lang="en-US" sz="1600" smtClean="0">
                <a:latin typeface="Consolas" panose="020B0609020204030204" pitchFamily="49" charset="0"/>
              </a:rPr>
              <a:t>		"**/*.</a:t>
            </a:r>
            <a:r>
              <a:rPr lang="en-US" sz="1600">
                <a:latin typeface="Consolas" panose="020B0609020204030204" pitchFamily="49" charset="0"/>
              </a:rPr>
              <a:t>o" : true,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        "**/*.out" : true,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    </a:t>
            </a:r>
            <a:r>
              <a:rPr lang="en-US" sz="1600" smtClean="0">
                <a:latin typeface="Consolas" panose="020B0609020204030204" pitchFamily="49" charset="0"/>
              </a:rPr>
              <a:t>} ,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    </a:t>
            </a:r>
            <a:r>
              <a:rPr lang="en-US" sz="1600" smtClean="0">
                <a:latin typeface="Consolas" panose="020B0609020204030204" pitchFamily="49" charset="0"/>
              </a:rPr>
              <a:t>"code-runner.runInTerminal</a:t>
            </a:r>
            <a:r>
              <a:rPr lang="en-US" sz="1600">
                <a:latin typeface="Consolas" panose="020B0609020204030204" pitchFamily="49" charset="0"/>
              </a:rPr>
              <a:t>": true </a:t>
            </a:r>
            <a:r>
              <a:rPr lang="en-US" sz="1600" smtClean="0">
                <a:latin typeface="Consolas" panose="020B0609020204030204" pitchFamily="49" charset="0"/>
              </a:rPr>
              <a:t>,</a:t>
            </a:r>
            <a:endParaRPr lang="en-US" sz="1600">
              <a:latin typeface="Consolas" panose="020B0609020204030204" pitchFamily="49" charset="0"/>
            </a:endParaRPr>
          </a:p>
          <a:p>
            <a:pPr lvl="1"/>
            <a:r>
              <a:rPr lang="en-US" sz="1600" smtClean="0">
                <a:latin typeface="Consolas" panose="020B0609020204030204" pitchFamily="49" charset="0"/>
              </a:rPr>
              <a:t>}</a:t>
            </a: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8914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Seeking a stream (p. 80)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The fseek() function </a:t>
            </a:r>
            <a:r>
              <a:rPr lang="en-US" smtClean="0">
                <a:solidFill>
                  <a:srgbClr val="000000"/>
                </a:solidFill>
              </a:rPr>
              <a:t>manipulates </a:t>
            </a:r>
            <a:r>
              <a:rPr lang="en-US">
                <a:solidFill>
                  <a:srgbClr val="000000"/>
                </a:solidFill>
              </a:rPr>
              <a:t>the file position of stream in accordance with </a:t>
            </a:r>
            <a:r>
              <a:rPr lang="en-US" i="1">
                <a:solidFill>
                  <a:srgbClr val="000000"/>
                </a:solidFill>
              </a:rPr>
              <a:t>offset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and </a:t>
            </a:r>
            <a:r>
              <a:rPr lang="en-US" i="1" smtClean="0">
                <a:solidFill>
                  <a:srgbClr val="000000"/>
                </a:solidFill>
              </a:rPr>
              <a:t>whence</a:t>
            </a:r>
            <a:r>
              <a:rPr lang="en-US">
                <a:solidFill>
                  <a:srgbClr val="000000"/>
                </a:solidFill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fseek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long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offset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whence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If whence is set to SEEK_SET, the file position is set to </a:t>
            </a:r>
            <a:r>
              <a:rPr lang="en-US" smtClean="0">
                <a:solidFill>
                  <a:srgbClr val="000000"/>
                </a:solidFill>
              </a:rPr>
              <a:t>offset.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If </a:t>
            </a:r>
            <a:r>
              <a:rPr lang="en-US">
                <a:solidFill>
                  <a:srgbClr val="000000"/>
                </a:solidFill>
              </a:rPr>
              <a:t>whence is set </a:t>
            </a:r>
            <a:r>
              <a:rPr lang="en-US" smtClean="0">
                <a:solidFill>
                  <a:srgbClr val="000000"/>
                </a:solidFill>
              </a:rPr>
              <a:t>to SEEK_CUR</a:t>
            </a:r>
            <a:r>
              <a:rPr lang="en-US">
                <a:solidFill>
                  <a:srgbClr val="000000"/>
                </a:solidFill>
              </a:rPr>
              <a:t>, the file position is set to the current position plus </a:t>
            </a:r>
            <a:r>
              <a:rPr lang="en-US" smtClean="0">
                <a:solidFill>
                  <a:srgbClr val="000000"/>
                </a:solidFill>
              </a:rPr>
              <a:t>offset.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If </a:t>
            </a:r>
            <a:r>
              <a:rPr lang="en-US">
                <a:solidFill>
                  <a:srgbClr val="000000"/>
                </a:solidFill>
              </a:rPr>
              <a:t>whence is set </a:t>
            </a:r>
            <a:r>
              <a:rPr lang="en-US" smtClean="0">
                <a:solidFill>
                  <a:srgbClr val="000000"/>
                </a:solidFill>
              </a:rPr>
              <a:t>to SEEK_END</a:t>
            </a:r>
            <a:r>
              <a:rPr lang="en-US">
                <a:solidFill>
                  <a:srgbClr val="000000"/>
                </a:solidFill>
              </a:rPr>
              <a:t>, the file position is set to the end of the file plus offset.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Upon successful completion, fseek() returns 0, clears the EOF indicator, and </a:t>
            </a:r>
            <a:r>
              <a:rPr lang="en-US" smtClean="0">
                <a:solidFill>
                  <a:srgbClr val="000000"/>
                </a:solidFill>
              </a:rPr>
              <a:t>undoes the </a:t>
            </a:r>
            <a:r>
              <a:rPr lang="en-US">
                <a:solidFill>
                  <a:srgbClr val="000000"/>
                </a:solidFill>
              </a:rPr>
              <a:t>effects (if any) of ungetc</a:t>
            </a:r>
            <a:r>
              <a:rPr lang="en-US" smtClean="0">
                <a:solidFill>
                  <a:srgbClr val="000000"/>
                </a:solidFill>
              </a:rPr>
              <a:t>().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On </a:t>
            </a:r>
            <a:r>
              <a:rPr lang="en-US">
                <a:solidFill>
                  <a:srgbClr val="000000"/>
                </a:solidFill>
              </a:rPr>
              <a:t>error, it returns −1, and errno is set appropriately.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The most common errors are invalid stream (EBADF) and invalid whence </a:t>
            </a:r>
            <a:r>
              <a:rPr lang="en-US" smtClean="0">
                <a:solidFill>
                  <a:srgbClr val="000000"/>
                </a:solidFill>
              </a:rPr>
              <a:t>argument (</a:t>
            </a:r>
            <a:r>
              <a:rPr lang="en-US">
                <a:solidFill>
                  <a:srgbClr val="000000"/>
                </a:solidFill>
              </a:rPr>
              <a:t>EINVAL).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975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Obtaining the Current Stream Position( p. 82)</a:t>
            </a:r>
            <a:endParaRPr lang="en-US" sz="32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Unlike lseek(), fseek() does not return the updated position. A separate interface </a:t>
            </a:r>
            <a:r>
              <a:rPr lang="en-US" sz="2400" smtClean="0">
                <a:solidFill>
                  <a:srgbClr val="000000"/>
                </a:solidFill>
              </a:rPr>
              <a:t>is provided </a:t>
            </a:r>
            <a:r>
              <a:rPr lang="en-US" sz="2400">
                <a:solidFill>
                  <a:srgbClr val="000000"/>
                </a:solidFill>
              </a:rPr>
              <a:t>for this purpose. The ftell() function returns the current stream position </a:t>
            </a:r>
            <a:r>
              <a:rPr lang="en-US" sz="2400" smtClean="0">
                <a:solidFill>
                  <a:srgbClr val="000000"/>
                </a:solidFill>
              </a:rPr>
              <a:t>of stream</a:t>
            </a:r>
            <a:r>
              <a:rPr lang="en-US" sz="240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sz="240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/>
            <a:r>
              <a:rPr lang="en-US" sz="2400" b="1">
                <a:solidFill>
                  <a:srgbClr val="007789"/>
                </a:solidFill>
                <a:latin typeface="Consolas" panose="020B0609020204030204" pitchFamily="49" charset="0"/>
              </a:rPr>
              <a:t>long </a:t>
            </a:r>
            <a:r>
              <a:rPr lang="en-US" sz="2400">
                <a:solidFill>
                  <a:srgbClr val="000089"/>
                </a:solidFill>
                <a:latin typeface="Consolas" panose="020B0609020204030204" pitchFamily="49" charset="0"/>
              </a:rPr>
              <a:t>ftell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b="1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4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4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>
                <a:solidFill>
                  <a:srgbClr val="000000"/>
                </a:solidFill>
              </a:rPr>
              <a:t>On error, it returns −1 and errno is set appropriately</a:t>
            </a:r>
            <a:r>
              <a:rPr lang="en-US" sz="2400" smtClean="0">
                <a:solidFill>
                  <a:srgbClr val="000000"/>
                </a:solidFill>
              </a:rPr>
              <a:t>. </a:t>
            </a:r>
            <a:endParaRPr lang="en-US" sz="24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35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Flushing a Stream ½ (p. 82)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The standard I/O library provides an interface for writing out the user buffer to </a:t>
            </a:r>
            <a:r>
              <a:rPr lang="en-US" smtClean="0">
                <a:solidFill>
                  <a:srgbClr val="000000"/>
                </a:solidFill>
              </a:rPr>
              <a:t>the kernel</a:t>
            </a:r>
            <a:r>
              <a:rPr lang="en-US">
                <a:solidFill>
                  <a:srgbClr val="000000"/>
                </a:solidFill>
              </a:rPr>
              <a:t>, ensuring that all data written to a stream is flushed via write(). 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fflush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On invocation, any unwritten data in the stream pointed to by stream is flushed to </a:t>
            </a:r>
            <a:r>
              <a:rPr lang="en-US" smtClean="0">
                <a:solidFill>
                  <a:srgbClr val="000000"/>
                </a:solidFill>
              </a:rPr>
              <a:t>the kernel.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If </a:t>
            </a:r>
            <a:r>
              <a:rPr lang="en-US">
                <a:solidFill>
                  <a:srgbClr val="000000"/>
                </a:solidFill>
              </a:rPr>
              <a:t>stream is NULL, </a:t>
            </a:r>
            <a:r>
              <a:rPr lang="en-US" i="1">
                <a:solidFill>
                  <a:srgbClr val="000000"/>
                </a:solidFill>
              </a:rPr>
              <a:t>all </a:t>
            </a:r>
            <a:r>
              <a:rPr lang="en-US">
                <a:solidFill>
                  <a:srgbClr val="000000"/>
                </a:solidFill>
              </a:rPr>
              <a:t>open input streams in the process are </a:t>
            </a:r>
            <a:r>
              <a:rPr lang="en-US" smtClean="0">
                <a:solidFill>
                  <a:srgbClr val="000000"/>
                </a:solidFill>
              </a:rPr>
              <a:t>flushed.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On </a:t>
            </a:r>
            <a:r>
              <a:rPr lang="en-US">
                <a:solidFill>
                  <a:srgbClr val="000000"/>
                </a:solidFill>
              </a:rPr>
              <a:t>success</a:t>
            </a:r>
            <a:r>
              <a:rPr lang="en-US" smtClean="0">
                <a:solidFill>
                  <a:srgbClr val="000000"/>
                </a:solidFill>
              </a:rPr>
              <a:t>, fflush</a:t>
            </a:r>
            <a:r>
              <a:rPr lang="en-US">
                <a:solidFill>
                  <a:srgbClr val="000000"/>
                </a:solidFill>
              </a:rPr>
              <a:t>() returns </a:t>
            </a:r>
            <a:r>
              <a:rPr lang="en-US" smtClean="0">
                <a:solidFill>
                  <a:srgbClr val="000000"/>
                </a:solidFill>
              </a:rPr>
              <a:t>0.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On </a:t>
            </a:r>
            <a:r>
              <a:rPr lang="en-US">
                <a:solidFill>
                  <a:srgbClr val="000000"/>
                </a:solidFill>
              </a:rPr>
              <a:t>failure, it returns EOF, and errno is set </a:t>
            </a:r>
            <a:r>
              <a:rPr lang="en-US" smtClean="0">
                <a:solidFill>
                  <a:srgbClr val="000000"/>
                </a:solidFill>
              </a:rPr>
              <a:t>appropriately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To understand the effect of fflush(), you have to understand the difference </a:t>
            </a:r>
            <a:r>
              <a:rPr lang="en-US" smtClean="0">
                <a:solidFill>
                  <a:srgbClr val="000000"/>
                </a:solidFill>
              </a:rPr>
              <a:t>between the </a:t>
            </a:r>
            <a:r>
              <a:rPr lang="en-US">
                <a:solidFill>
                  <a:srgbClr val="000000"/>
                </a:solidFill>
              </a:rPr>
              <a:t>buffer maintained by the C library and the kernel’s own buffering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All </a:t>
            </a:r>
            <a:r>
              <a:rPr lang="en-US">
                <a:solidFill>
                  <a:srgbClr val="000000"/>
                </a:solidFill>
              </a:rPr>
              <a:t>of the </a:t>
            </a:r>
            <a:r>
              <a:rPr lang="en-US" smtClean="0">
                <a:solidFill>
                  <a:srgbClr val="000000"/>
                </a:solidFill>
              </a:rPr>
              <a:t>calls described </a:t>
            </a:r>
            <a:r>
              <a:rPr lang="en-US">
                <a:solidFill>
                  <a:srgbClr val="000000"/>
                </a:solidFill>
              </a:rPr>
              <a:t>in this chapter work with a buffer that is maintained by the C library, </a:t>
            </a:r>
            <a:r>
              <a:rPr lang="en-US" smtClean="0">
                <a:solidFill>
                  <a:srgbClr val="000000"/>
                </a:solidFill>
              </a:rPr>
              <a:t>which resides </a:t>
            </a:r>
            <a:r>
              <a:rPr lang="en-US">
                <a:solidFill>
                  <a:srgbClr val="000000"/>
                </a:solidFill>
              </a:rPr>
              <a:t>in user space, not kernel </a:t>
            </a:r>
            <a:r>
              <a:rPr lang="en-US" smtClean="0">
                <a:solidFill>
                  <a:srgbClr val="000000"/>
                </a:solidFill>
              </a:rPr>
              <a:t>space.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That </a:t>
            </a:r>
            <a:r>
              <a:rPr lang="en-US">
                <a:solidFill>
                  <a:srgbClr val="000000"/>
                </a:solidFill>
              </a:rPr>
              <a:t>is where the performance </a:t>
            </a:r>
            <a:r>
              <a:rPr lang="en-US" smtClean="0">
                <a:solidFill>
                  <a:srgbClr val="000000"/>
                </a:solidFill>
              </a:rPr>
              <a:t>improvement comes </a:t>
            </a:r>
            <a:r>
              <a:rPr lang="en-US">
                <a:solidFill>
                  <a:srgbClr val="000000"/>
                </a:solidFill>
              </a:rPr>
              <a:t>in—you are staying in user space and therefore running user code, not </a:t>
            </a:r>
            <a:r>
              <a:rPr lang="en-US" smtClean="0">
                <a:solidFill>
                  <a:srgbClr val="000000"/>
                </a:solidFill>
              </a:rPr>
              <a:t>issuing system </a:t>
            </a:r>
            <a:r>
              <a:rPr lang="en-US">
                <a:solidFill>
                  <a:srgbClr val="000000"/>
                </a:solidFill>
              </a:rPr>
              <a:t>calls. </a:t>
            </a:r>
            <a:endParaRPr lang="en-US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A </a:t>
            </a:r>
            <a:r>
              <a:rPr lang="en-US">
                <a:solidFill>
                  <a:srgbClr val="000000"/>
                </a:solidFill>
              </a:rPr>
              <a:t>system call is issued only when the disk or some other medium has </a:t>
            </a:r>
            <a:r>
              <a:rPr lang="en-US" smtClean="0">
                <a:solidFill>
                  <a:srgbClr val="000000"/>
                </a:solidFill>
              </a:rPr>
              <a:t>to be </a:t>
            </a:r>
            <a:r>
              <a:rPr lang="en-US">
                <a:solidFill>
                  <a:srgbClr val="000000"/>
                </a:solidFill>
              </a:rPr>
              <a:t>accessed.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08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Flusing a Stream 2/2 (p.83)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/>
              <a:t>fflush() merely writes the user-buffered data out to the kernel buffer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mtClean="0"/>
              <a:t>The </a:t>
            </a:r>
            <a:r>
              <a:rPr lang="en-US"/>
              <a:t>effect is </a:t>
            </a:r>
            <a:r>
              <a:rPr lang="en-US" smtClean="0"/>
              <a:t>the same </a:t>
            </a:r>
            <a:r>
              <a:rPr lang="en-US"/>
              <a:t>as if user buffering was not employed and write() was used </a:t>
            </a:r>
            <a:r>
              <a:rPr lang="en-US" smtClean="0"/>
              <a:t>directly.</a:t>
            </a:r>
          </a:p>
          <a:p>
            <a:pPr>
              <a:lnSpc>
                <a:spcPct val="120000"/>
              </a:lnSpc>
            </a:pPr>
            <a:r>
              <a:rPr lang="en-US" smtClean="0"/>
              <a:t>It </a:t>
            </a:r>
            <a:r>
              <a:rPr lang="en-US"/>
              <a:t>does </a:t>
            </a:r>
            <a:r>
              <a:rPr lang="en-US" smtClean="0"/>
              <a:t>not guarantee </a:t>
            </a:r>
            <a:r>
              <a:rPr lang="en-US"/>
              <a:t>that the data is physically committed to any medium—for that need, </a:t>
            </a:r>
            <a:r>
              <a:rPr lang="en-US" smtClean="0"/>
              <a:t>use something </a:t>
            </a:r>
            <a:r>
              <a:rPr lang="en-US"/>
              <a:t>like fsync</a:t>
            </a:r>
            <a:r>
              <a:rPr lang="en-US" smtClean="0"/>
              <a:t>().</a:t>
            </a:r>
          </a:p>
          <a:p>
            <a:pPr>
              <a:lnSpc>
                <a:spcPct val="120000"/>
              </a:lnSpc>
            </a:pPr>
            <a:r>
              <a:rPr lang="en-US" smtClean="0"/>
              <a:t>Tol ensure </a:t>
            </a:r>
            <a:r>
              <a:rPr lang="en-US"/>
              <a:t>that your data is commited to the backing store, you </a:t>
            </a:r>
            <a:r>
              <a:rPr lang="en-US" smtClean="0"/>
              <a:t>will want </a:t>
            </a:r>
            <a:r>
              <a:rPr lang="en-US"/>
              <a:t>to call fflush(), followed immediately by fsync</a:t>
            </a:r>
            <a:r>
              <a:rPr lang="en-US" smtClean="0"/>
              <a:t>():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First </a:t>
            </a:r>
            <a:r>
              <a:rPr lang="en-US"/>
              <a:t>ensure that </a:t>
            </a:r>
            <a:r>
              <a:rPr lang="en-US" smtClean="0"/>
              <a:t>the user </a:t>
            </a:r>
            <a:r>
              <a:rPr lang="en-US"/>
              <a:t>buffer is written out to the </a:t>
            </a:r>
            <a:r>
              <a:rPr lang="en-US" smtClean="0"/>
              <a:t>kernel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Then </a:t>
            </a:r>
            <a:r>
              <a:rPr lang="en-US"/>
              <a:t>ensure that the kernel’s buffer is </a:t>
            </a:r>
            <a:r>
              <a:rPr lang="en-US" smtClean="0"/>
              <a:t>written out </a:t>
            </a:r>
            <a:r>
              <a:rPr lang="en-US"/>
              <a:t>to disk.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01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ko-KR" altLang="en-US" smtClean="0"/>
              <a:t>실습</a:t>
            </a:r>
            <a:r>
              <a:rPr lang="en-US" altLang="ko-KR" smtClean="0"/>
              <a:t>: </a:t>
            </a:r>
            <a:r>
              <a:rPr lang="ko-KR" altLang="en-US" smtClean="0"/>
              <a:t>파일 복사 프로그램 작성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Consolas" panose="020B0609020204030204" pitchFamily="49" charset="0"/>
              </a:rPr>
              <a:t>fgetc(), fputc()</a:t>
            </a:r>
            <a:r>
              <a:rPr lang="en-US" smtClean="0"/>
              <a:t> </a:t>
            </a:r>
            <a:r>
              <a:rPr lang="ko-KR" altLang="en-US" smtClean="0"/>
              <a:t>함수를 이용하여 파일을 복사하는 프로그램을 작성하세요</a:t>
            </a:r>
            <a:r>
              <a:rPr lang="en-US" altLang="ko-KR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mtClean="0"/>
              <a:t>소스 파일 이름</a:t>
            </a:r>
            <a:r>
              <a:rPr lang="en-US" altLang="ko-KR" smtClean="0"/>
              <a:t>: file_copy.c</a:t>
            </a:r>
          </a:p>
          <a:p>
            <a:pPr lvl="1">
              <a:lnSpc>
                <a:spcPct val="100000"/>
              </a:lnSpc>
            </a:pPr>
            <a:r>
              <a:rPr lang="ko-KR" altLang="en-US" smtClean="0"/>
              <a:t>프로그램 내용</a:t>
            </a:r>
            <a:r>
              <a:rPr lang="en-US" altLang="ko-KR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ko-KR" altLang="en-US" smtClean="0"/>
              <a:t>실행 프로그램의 두 번재 </a:t>
            </a:r>
            <a:r>
              <a:rPr lang="en-US" altLang="ko-KR" smtClean="0"/>
              <a:t>argument </a:t>
            </a:r>
            <a:r>
              <a:rPr lang="ko-KR" altLang="en-US" smtClean="0"/>
              <a:t>값의 파일의 내용을 세번째 </a:t>
            </a:r>
            <a:r>
              <a:rPr lang="en-US" altLang="ko-KR" smtClean="0"/>
              <a:t>argument </a:t>
            </a:r>
            <a:r>
              <a:rPr lang="ko-KR" altLang="en-US" smtClean="0"/>
              <a:t>값의 파일로 복사한다</a:t>
            </a:r>
            <a:r>
              <a:rPr lang="en-US" altLang="ko-KR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583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89206" y="3354158"/>
            <a:ext cx="6361471" cy="1692656"/>
          </a:xfrm>
        </p:spPr>
        <p:txBody>
          <a:bodyPr>
            <a:normAutofit/>
          </a:bodyPr>
          <a:lstStyle/>
          <a:p>
            <a:r>
              <a:rPr lang="en-US" sz="4800" smtClean="0"/>
              <a:t>Socket Programming</a:t>
            </a:r>
            <a:endParaRPr lang="en-US" sz="48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85660" y="1774109"/>
            <a:ext cx="2768564" cy="649922"/>
          </a:xfrm>
        </p:spPr>
        <p:txBody>
          <a:bodyPr/>
          <a:lstStyle/>
          <a:p>
            <a:r>
              <a:rPr lang="en-US" smtClean="0"/>
              <a:t>Network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US" sz="3600"/>
              <a:t>Programs, Processes, and </a:t>
            </a:r>
            <a:r>
              <a:rPr lang="en-US" sz="3600" smtClean="0"/>
              <a:t>Threads (p. 137)</a:t>
            </a:r>
            <a:endParaRPr 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Program : 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A </a:t>
            </a:r>
            <a:r>
              <a:rPr lang="en-US"/>
              <a:t>binary is compiled, executable code lying dormant on a storage medium such as </a:t>
            </a:r>
            <a:r>
              <a:rPr lang="en-US" smtClean="0"/>
              <a:t>a disk.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Large </a:t>
            </a:r>
            <a:r>
              <a:rPr lang="en-US"/>
              <a:t>and significant binaries </a:t>
            </a:r>
            <a:r>
              <a:rPr lang="en-US" smtClean="0"/>
              <a:t>we might </a:t>
            </a:r>
            <a:r>
              <a:rPr lang="en-US"/>
              <a:t>call applications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/>
              <a:t>A </a:t>
            </a:r>
            <a:r>
              <a:rPr lang="en-US" i="1"/>
              <a:t>process </a:t>
            </a:r>
            <a:r>
              <a:rPr lang="en-US"/>
              <a:t>is a running </a:t>
            </a:r>
            <a:r>
              <a:rPr lang="en-US" smtClean="0"/>
              <a:t>program.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A </a:t>
            </a:r>
            <a:r>
              <a:rPr lang="en-US"/>
              <a:t>process includes the binary image, loaded into </a:t>
            </a:r>
            <a:r>
              <a:rPr lang="en-US" smtClean="0"/>
              <a:t>memory.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It incluses an </a:t>
            </a:r>
            <a:r>
              <a:rPr lang="en-US"/>
              <a:t>instance of virtualized memory, kernel resources such </a:t>
            </a:r>
            <a:r>
              <a:rPr lang="en-US" smtClean="0"/>
              <a:t>as open </a:t>
            </a:r>
            <a:r>
              <a:rPr lang="en-US"/>
              <a:t>files, a security context such as an associated user, and one or more </a:t>
            </a:r>
            <a:r>
              <a:rPr lang="en-US" smtClean="0"/>
              <a:t>threads.</a:t>
            </a:r>
          </a:p>
          <a:p>
            <a:pPr>
              <a:lnSpc>
                <a:spcPct val="120000"/>
              </a:lnSpc>
            </a:pPr>
            <a:r>
              <a:rPr lang="en-US" smtClean="0"/>
              <a:t>A </a:t>
            </a:r>
            <a:r>
              <a:rPr lang="en-US" i="1" smtClean="0"/>
              <a:t>thread </a:t>
            </a:r>
            <a:r>
              <a:rPr lang="en-US"/>
              <a:t>is the unit of activity inside of a </a:t>
            </a:r>
            <a:r>
              <a:rPr lang="en-US" smtClean="0"/>
              <a:t>process.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Each </a:t>
            </a:r>
            <a:r>
              <a:rPr lang="en-US"/>
              <a:t>thread has its own </a:t>
            </a:r>
            <a:r>
              <a:rPr lang="en-US" smtClean="0"/>
              <a:t>virtualized processor.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It </a:t>
            </a:r>
            <a:r>
              <a:rPr lang="en-US"/>
              <a:t>includes a stack, processor state such as registers, and an </a:t>
            </a:r>
            <a:r>
              <a:rPr lang="en-US" smtClean="0"/>
              <a:t>instruction pointer.</a:t>
            </a:r>
          </a:p>
          <a:p>
            <a:pPr>
              <a:lnSpc>
                <a:spcPct val="120000"/>
              </a:lnSpc>
            </a:pPr>
            <a:r>
              <a:rPr lang="en-US"/>
              <a:t>In a single threaded process, the process is the </a:t>
            </a:r>
            <a:r>
              <a:rPr lang="en-US" smtClean="0"/>
              <a:t>thread.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There </a:t>
            </a:r>
            <a:r>
              <a:rPr lang="en-US"/>
              <a:t>is one instance of </a:t>
            </a:r>
            <a:r>
              <a:rPr lang="en-US" smtClean="0"/>
              <a:t>virtualized memory </a:t>
            </a:r>
            <a:r>
              <a:rPr lang="en-US"/>
              <a:t>and one virtualized </a:t>
            </a:r>
            <a:r>
              <a:rPr lang="en-US" smtClean="0"/>
              <a:t>processor.</a:t>
            </a:r>
          </a:p>
          <a:p>
            <a:pPr>
              <a:lnSpc>
                <a:spcPct val="120000"/>
              </a:lnSpc>
            </a:pPr>
            <a:r>
              <a:rPr lang="en-US" smtClean="0"/>
              <a:t>In </a:t>
            </a:r>
            <a:r>
              <a:rPr lang="en-US"/>
              <a:t>a multithreaded process, there are </a:t>
            </a:r>
            <a:r>
              <a:rPr lang="en-US" smtClean="0"/>
              <a:t>multiple threads.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As </a:t>
            </a:r>
            <a:r>
              <a:rPr lang="en-US"/>
              <a:t>the virtualization of memory is associated with the process, the threads </a:t>
            </a:r>
            <a:r>
              <a:rPr lang="en-US" smtClean="0"/>
              <a:t>all share </a:t>
            </a:r>
            <a:r>
              <a:rPr lang="en-US"/>
              <a:t>the same memory address space.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387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Process ID (p. 138)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Each </a:t>
            </a:r>
            <a:r>
              <a:rPr lang="en-US"/>
              <a:t>process is represented by a unique identifier, the process </a:t>
            </a:r>
            <a:r>
              <a:rPr lang="en-US" smtClean="0"/>
              <a:t>ID.</a:t>
            </a:r>
          </a:p>
          <a:p>
            <a:pPr>
              <a:lnSpc>
                <a:spcPct val="110000"/>
              </a:lnSpc>
            </a:pPr>
            <a:r>
              <a:rPr lang="en-US" smtClean="0"/>
              <a:t>The </a:t>
            </a:r>
            <a:r>
              <a:rPr lang="en-US"/>
              <a:t>pid is guaranteed to be unique at any single point in </a:t>
            </a:r>
            <a:r>
              <a:rPr lang="en-US" smtClean="0"/>
              <a:t>time.</a:t>
            </a:r>
          </a:p>
          <a:p>
            <a:pPr>
              <a:lnSpc>
                <a:spcPct val="110000"/>
              </a:lnSpc>
            </a:pPr>
            <a:r>
              <a:rPr lang="en-US" smtClean="0"/>
              <a:t>From </a:t>
            </a:r>
            <a:r>
              <a:rPr lang="en-US"/>
              <a:t>the view of a process, its pid never changes</a:t>
            </a:r>
            <a:r>
              <a:rPr lang="en-US" smtClean="0"/>
              <a:t>.</a:t>
            </a:r>
          </a:p>
          <a:p>
            <a:pPr>
              <a:lnSpc>
                <a:spcPct val="110000"/>
              </a:lnSpc>
            </a:pPr>
            <a:r>
              <a:rPr lang="en-US" smtClean="0"/>
              <a:t>The </a:t>
            </a:r>
            <a:r>
              <a:rPr lang="en-US"/>
              <a:t>process ID is represented by the pid_t </a:t>
            </a:r>
            <a:r>
              <a:rPr lang="en-US" smtClean="0"/>
              <a:t>type.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It </a:t>
            </a:r>
            <a:r>
              <a:rPr lang="en-US"/>
              <a:t>is defined </a:t>
            </a:r>
            <a:r>
              <a:rPr lang="en-US" smtClean="0"/>
              <a:t>in the </a:t>
            </a:r>
            <a:r>
              <a:rPr lang="en-US"/>
              <a:t>header file &lt;sys/types.h</a:t>
            </a:r>
            <a:r>
              <a:rPr lang="en-US" smtClean="0"/>
              <a:t>&gt;.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The </a:t>
            </a:r>
            <a:r>
              <a:rPr lang="en-US"/>
              <a:t>exact backing C type is architecture-specific </a:t>
            </a:r>
            <a:r>
              <a:rPr lang="en-US" smtClean="0"/>
              <a:t>and not </a:t>
            </a:r>
            <a:r>
              <a:rPr lang="en-US"/>
              <a:t>defined by any C </a:t>
            </a:r>
            <a:r>
              <a:rPr lang="en-US" smtClean="0"/>
              <a:t>standard.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On </a:t>
            </a:r>
            <a:r>
              <a:rPr lang="en-US"/>
              <a:t>Linux, however, pid_t is generally a typedef to </a:t>
            </a:r>
            <a:r>
              <a:rPr lang="en-US" smtClean="0"/>
              <a:t>the C </a:t>
            </a:r>
            <a:r>
              <a:rPr lang="en-US"/>
              <a:t>int type.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96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smtClean="0"/>
              <a:t>The Process </a:t>
            </a:r>
            <a:r>
              <a:rPr lang="en-US" sz="2800"/>
              <a:t>ID and Parent Process </a:t>
            </a:r>
            <a:r>
              <a:rPr lang="en-US" sz="2800" smtClean="0"/>
              <a:t>ID (p. 140)</a:t>
            </a:r>
            <a:endParaRPr lang="en-US" sz="28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The getpid() system call returns the process ID of the invoking process: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</a:rPr>
              <a:t>#include &lt;sys/types.h&gt;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</a:rPr>
              <a:t>#include &lt;unistd.h&gt;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0089"/>
                </a:solidFill>
              </a:rPr>
              <a:t>pid_t getpid </a:t>
            </a:r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 b="1">
                <a:solidFill>
                  <a:srgbClr val="007789"/>
                </a:solidFill>
              </a:rPr>
              <a:t>void</a:t>
            </a:r>
            <a:r>
              <a:rPr lang="en-US" sz="200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The getppid() system call returns the process ID of the invoking process’s parent: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</a:rPr>
              <a:t>#include &lt;sys/types.h&gt;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</a:rPr>
              <a:t>#include &lt;unistd.h&gt;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0089"/>
                </a:solidFill>
              </a:rPr>
              <a:t>pid_t getppid </a:t>
            </a:r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 b="1">
                <a:solidFill>
                  <a:srgbClr val="007789"/>
                </a:solidFill>
              </a:rPr>
              <a:t>void</a:t>
            </a:r>
            <a:r>
              <a:rPr lang="en-US" sz="200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Neither call will return an error. Consequently, usage is trivial: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0089"/>
                </a:solidFill>
              </a:rPr>
              <a:t>printf </a:t>
            </a:r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>
                <a:solidFill>
                  <a:srgbClr val="CD3300"/>
                </a:solidFill>
              </a:rPr>
              <a:t>"My pid=%jd</a:t>
            </a:r>
            <a:r>
              <a:rPr lang="en-US" sz="2000" b="1">
                <a:solidFill>
                  <a:srgbClr val="CD3300"/>
                </a:solidFill>
              </a:rPr>
              <a:t>\n</a:t>
            </a:r>
            <a:r>
              <a:rPr lang="en-US" sz="2000">
                <a:solidFill>
                  <a:srgbClr val="CD3300"/>
                </a:solidFill>
              </a:rPr>
              <a:t>"</a:t>
            </a:r>
            <a:r>
              <a:rPr lang="en-US" sz="2000">
                <a:solidFill>
                  <a:srgbClr val="000000"/>
                </a:solidFill>
              </a:rPr>
              <a:t>, (</a:t>
            </a:r>
            <a:r>
              <a:rPr lang="en-US" sz="2000" b="1">
                <a:solidFill>
                  <a:srgbClr val="007789"/>
                </a:solidFill>
              </a:rPr>
              <a:t>intmax_t</a:t>
            </a:r>
            <a:r>
              <a:rPr lang="en-US" sz="2000">
                <a:solidFill>
                  <a:srgbClr val="000000"/>
                </a:solidFill>
              </a:rPr>
              <a:t>) </a:t>
            </a:r>
            <a:r>
              <a:rPr lang="en-US" sz="2000">
                <a:solidFill>
                  <a:srgbClr val="000089"/>
                </a:solidFill>
              </a:rPr>
              <a:t>getpid </a:t>
            </a:r>
            <a:r>
              <a:rPr lang="en-US" sz="2000">
                <a:solidFill>
                  <a:srgbClr val="000000"/>
                </a:solidFill>
              </a:rPr>
              <a:t>());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0089"/>
                </a:solidFill>
              </a:rPr>
              <a:t>printf </a:t>
            </a:r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>
                <a:solidFill>
                  <a:srgbClr val="CD3300"/>
                </a:solidFill>
              </a:rPr>
              <a:t>"Parent's pid=%jd</a:t>
            </a:r>
            <a:r>
              <a:rPr lang="en-US" sz="2000" b="1">
                <a:solidFill>
                  <a:srgbClr val="CD3300"/>
                </a:solidFill>
              </a:rPr>
              <a:t>\n</a:t>
            </a:r>
            <a:r>
              <a:rPr lang="en-US" sz="2000">
                <a:solidFill>
                  <a:srgbClr val="CD3300"/>
                </a:solidFill>
              </a:rPr>
              <a:t>"</a:t>
            </a:r>
            <a:r>
              <a:rPr lang="en-US" sz="2000">
                <a:solidFill>
                  <a:srgbClr val="000000"/>
                </a:solidFill>
              </a:rPr>
              <a:t>, (</a:t>
            </a:r>
            <a:r>
              <a:rPr lang="en-US" sz="2000" b="1">
                <a:solidFill>
                  <a:srgbClr val="007789"/>
                </a:solidFill>
              </a:rPr>
              <a:t>intmax_t</a:t>
            </a:r>
            <a:r>
              <a:rPr lang="en-US" sz="2000">
                <a:solidFill>
                  <a:srgbClr val="000000"/>
                </a:solidFill>
              </a:rPr>
              <a:t>) </a:t>
            </a:r>
            <a:r>
              <a:rPr lang="en-US" sz="2000">
                <a:solidFill>
                  <a:srgbClr val="000089"/>
                </a:solidFill>
              </a:rPr>
              <a:t>getppid </a:t>
            </a:r>
            <a:r>
              <a:rPr lang="en-US" sz="2000">
                <a:solidFill>
                  <a:srgbClr val="000000"/>
                </a:solidFill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Here, we typecast the return value to intmax_t, which is a C/C++ type guaranteed </a:t>
            </a:r>
            <a:r>
              <a:rPr lang="en-US" smtClean="0">
                <a:solidFill>
                  <a:srgbClr val="000000"/>
                </a:solidFill>
              </a:rPr>
              <a:t>to be </a:t>
            </a:r>
            <a:r>
              <a:rPr lang="en-US">
                <a:solidFill>
                  <a:srgbClr val="000000"/>
                </a:solidFill>
              </a:rPr>
              <a:t>capable of storing any signed integer value on the </a:t>
            </a:r>
            <a:r>
              <a:rPr lang="en-US" smtClean="0">
                <a:solidFill>
                  <a:srgbClr val="000000"/>
                </a:solidFill>
              </a:rPr>
              <a:t>system. 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Coupled </a:t>
            </a:r>
            <a:r>
              <a:rPr lang="en-US">
                <a:solidFill>
                  <a:srgbClr val="000000"/>
                </a:solidFill>
              </a:rPr>
              <a:t>with a printf() modifier (%j</a:t>
            </a:r>
            <a:r>
              <a:rPr lang="en-US" smtClean="0">
                <a:solidFill>
                  <a:srgbClr val="000000"/>
                </a:solidFill>
              </a:rPr>
              <a:t>), this </a:t>
            </a:r>
            <a:r>
              <a:rPr lang="en-US">
                <a:solidFill>
                  <a:srgbClr val="000000"/>
                </a:solidFill>
              </a:rPr>
              <a:t>approach lets us safely print integers represented by a typedef</a:t>
            </a:r>
            <a:r>
              <a:rPr lang="en-US" smtClean="0">
                <a:solidFill>
                  <a:srgbClr val="000000"/>
                </a:solidFill>
              </a:rPr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782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en-US"/>
              <a:t>The fork() System </a:t>
            </a:r>
            <a:r>
              <a:rPr lang="en-US" smtClean="0"/>
              <a:t>Call (p. 145)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A new process running the same image as the current one can be created via the fork</a:t>
            </a:r>
            <a:r>
              <a:rPr lang="en-US" smtClean="0">
                <a:solidFill>
                  <a:srgbClr val="000000"/>
                </a:solidFill>
              </a:rPr>
              <a:t>() system </a:t>
            </a:r>
            <a:r>
              <a:rPr lang="en-US">
                <a:solidFill>
                  <a:srgbClr val="000000"/>
                </a:solidFill>
              </a:rPr>
              <a:t>call: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</a:rPr>
              <a:t>#include &lt;sys/types.h&gt;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</a:rPr>
              <a:t>#include &lt;unistd.h&gt;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0089"/>
                </a:solidFill>
              </a:rPr>
              <a:t>pid_t fork </a:t>
            </a:r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 b="1">
                <a:solidFill>
                  <a:srgbClr val="007789"/>
                </a:solidFill>
              </a:rPr>
              <a:t>void</a:t>
            </a:r>
            <a:r>
              <a:rPr lang="en-US" sz="200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A successful call to fork() creates a new </a:t>
            </a:r>
            <a:r>
              <a:rPr lang="en-US" smtClean="0">
                <a:solidFill>
                  <a:srgbClr val="000000"/>
                </a:solidFill>
              </a:rPr>
              <a:t>process which is </a:t>
            </a:r>
            <a:r>
              <a:rPr lang="en-US">
                <a:solidFill>
                  <a:srgbClr val="000000"/>
                </a:solidFill>
              </a:rPr>
              <a:t>called the “child” of the original </a:t>
            </a:r>
            <a:r>
              <a:rPr lang="en-US" smtClean="0">
                <a:solidFill>
                  <a:srgbClr val="000000"/>
                </a:solidFill>
              </a:rPr>
              <a:t>process.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In </a:t>
            </a:r>
            <a:r>
              <a:rPr lang="en-US">
                <a:solidFill>
                  <a:srgbClr val="000000"/>
                </a:solidFill>
              </a:rPr>
              <a:t>the child, a successful invocation of fork() returns </a:t>
            </a:r>
            <a:r>
              <a:rPr lang="en-US" smtClean="0">
                <a:solidFill>
                  <a:srgbClr val="000000"/>
                </a:solidFill>
              </a:rPr>
              <a:t>0.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In </a:t>
            </a:r>
            <a:r>
              <a:rPr lang="en-US">
                <a:solidFill>
                  <a:srgbClr val="000000"/>
                </a:solidFill>
              </a:rPr>
              <a:t>the parent, fork</a:t>
            </a:r>
            <a:r>
              <a:rPr lang="en-US" smtClean="0">
                <a:solidFill>
                  <a:srgbClr val="000000"/>
                </a:solidFill>
              </a:rPr>
              <a:t>() returns </a:t>
            </a:r>
            <a:r>
              <a:rPr lang="en-US">
                <a:solidFill>
                  <a:srgbClr val="000000"/>
                </a:solidFill>
              </a:rPr>
              <a:t>the pid of the </a:t>
            </a:r>
            <a:r>
              <a:rPr lang="en-US" smtClean="0">
                <a:solidFill>
                  <a:srgbClr val="000000"/>
                </a:solidFill>
              </a:rPr>
              <a:t>child.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000000"/>
                </a:solidFill>
              </a:rPr>
              <a:t>child and the parent process are identical in </a:t>
            </a:r>
            <a:r>
              <a:rPr lang="en-US" smtClean="0">
                <a:solidFill>
                  <a:srgbClr val="000000"/>
                </a:solidFill>
              </a:rPr>
              <a:t>nearly every </a:t>
            </a:r>
            <a:r>
              <a:rPr lang="en-US">
                <a:solidFill>
                  <a:srgbClr val="000000"/>
                </a:solidFill>
              </a:rPr>
              <a:t>facet, except for a few necessary differences: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000000"/>
                </a:solidFill>
              </a:rPr>
              <a:t>pid of the child is, of course, newly allocated and different from that of </a:t>
            </a:r>
            <a:r>
              <a:rPr lang="en-US" smtClean="0">
                <a:solidFill>
                  <a:srgbClr val="000000"/>
                </a:solidFill>
              </a:rPr>
              <a:t>the parent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000000"/>
                </a:solidFill>
              </a:rPr>
              <a:t>child’s parent pid is set to the pid of its parent process.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Resource </a:t>
            </a:r>
            <a:r>
              <a:rPr lang="en-US">
                <a:solidFill>
                  <a:srgbClr val="000000"/>
                </a:solidFill>
              </a:rPr>
              <a:t>statistics are reset to zero in the child.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Any </a:t>
            </a:r>
            <a:r>
              <a:rPr lang="en-US">
                <a:solidFill>
                  <a:srgbClr val="000000"/>
                </a:solidFill>
              </a:rPr>
              <a:t>pending signals are cleared and not inherited by the child (see </a:t>
            </a:r>
            <a:r>
              <a:rPr lang="en-US">
                <a:solidFill>
                  <a:srgbClr val="9A0000"/>
                </a:solidFill>
              </a:rPr>
              <a:t>Chapter 10</a:t>
            </a:r>
            <a:r>
              <a:rPr lang="en-US">
                <a:solidFill>
                  <a:srgbClr val="000000"/>
                </a:solidFill>
              </a:rPr>
              <a:t>).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Any </a:t>
            </a:r>
            <a:r>
              <a:rPr lang="en-US">
                <a:solidFill>
                  <a:srgbClr val="000000"/>
                </a:solidFill>
              </a:rPr>
              <a:t>acquired file locks are not inherited by the child.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On error, a child process is not created, fork() returns −1, and errno is set appropriately</a:t>
            </a:r>
            <a:r>
              <a:rPr lang="en-US" smtClean="0">
                <a:solidFill>
                  <a:srgbClr val="000000"/>
                </a:solidFill>
              </a:rPr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8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ko-KR" altLang="en-US" smtClean="0"/>
              <a:t>환경 구성 </a:t>
            </a:r>
            <a:r>
              <a:rPr lang="en-US" altLang="ko-KR" smtClean="0"/>
              <a:t>4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Qt5 </a:t>
            </a:r>
          </a:p>
          <a:p>
            <a:pPr lvl="1"/>
            <a:r>
              <a:rPr lang="en-US" altLang="ko-KR" smtClean="0">
                <a:hlinkClick r:id="rId2"/>
              </a:rPr>
              <a:t>https://www.qt.io/</a:t>
            </a:r>
            <a:r>
              <a:rPr lang="en-US" altLang="ko-KR" smtClean="0"/>
              <a:t> </a:t>
            </a:r>
          </a:p>
          <a:p>
            <a:r>
              <a:rPr lang="en-US" altLang="ko-KR" smtClean="0"/>
              <a:t>Qt5 </a:t>
            </a:r>
            <a:r>
              <a:rPr lang="ko-KR" altLang="en-US" smtClean="0"/>
              <a:t>설치</a:t>
            </a:r>
            <a:endParaRPr lang="en-US" altLang="ko-KR" smtClean="0"/>
          </a:p>
          <a:p>
            <a:pPr lvl="1">
              <a:buFontTx/>
              <a:buChar char="$"/>
            </a:pPr>
            <a:r>
              <a:rPr lang="en-US" altLang="ko-KR" smtClean="0">
                <a:latin typeface="Traveling _Typewriter" panose="02000506000000020004" pitchFamily="2" charset="0"/>
              </a:rPr>
              <a:t> sudo apt install qtcreator</a:t>
            </a:r>
          </a:p>
          <a:p>
            <a:pPr lvl="1">
              <a:buFontTx/>
              <a:buChar char="$"/>
            </a:pPr>
            <a:r>
              <a:rPr lang="en-US" altLang="ko-KR" smtClean="0">
                <a:latin typeface="Traveling _Typewriter" panose="02000506000000020004" pitchFamily="2" charset="0"/>
              </a:rPr>
              <a:t> </a:t>
            </a:r>
            <a:r>
              <a:rPr lang="en-US" altLang="ko-KR">
                <a:latin typeface="Traveling _Typewriter" panose="02000506000000020004" pitchFamily="2" charset="0"/>
              </a:rPr>
              <a:t>sudo </a:t>
            </a:r>
            <a:r>
              <a:rPr lang="en-US" altLang="ko-KR" smtClean="0">
                <a:latin typeface="Traveling _Typewriter" panose="02000506000000020004" pitchFamily="2" charset="0"/>
              </a:rPr>
              <a:t>apt install qt5-default</a:t>
            </a:r>
          </a:p>
          <a:p>
            <a:pPr lvl="1">
              <a:buFontTx/>
              <a:buChar char="$"/>
            </a:pPr>
            <a:r>
              <a:rPr lang="en-US" altLang="ko-KR">
                <a:latin typeface="Traveling _Typewriter" panose="02000506000000020004" pitchFamily="2" charset="0"/>
              </a:rPr>
              <a:t> sudo apt install qtdeclarative5-dev</a:t>
            </a:r>
            <a:endParaRPr lang="en-US" altLang="ko-KR" smtClean="0">
              <a:latin typeface="Traveling _Typewriter" panose="02000506000000020004" pitchFamily="2" charset="0"/>
            </a:endParaRPr>
          </a:p>
          <a:p>
            <a:r>
              <a:rPr lang="en-US" altLang="ko-KR" smtClean="0"/>
              <a:t>Qt5</a:t>
            </a:r>
            <a:r>
              <a:rPr lang="en-US" altLang="ko-KR" smtClean="0">
                <a:latin typeface="Traveling _Typewriter" panose="02000506000000020004" pitchFamily="2" charset="0"/>
              </a:rPr>
              <a:t> </a:t>
            </a:r>
            <a:r>
              <a:rPr lang="ko-KR" altLang="en-US" smtClean="0">
                <a:latin typeface="Traveling _Typewriter" panose="02000506000000020004" pitchFamily="2" charset="0"/>
              </a:rPr>
              <a:t>문서 설치</a:t>
            </a:r>
            <a:endParaRPr lang="en-US" altLang="ko-KR" smtClean="0">
              <a:latin typeface="Traveling _Typewriter" panose="02000506000000020004" pitchFamily="2" charset="0"/>
            </a:endParaRPr>
          </a:p>
          <a:p>
            <a:pPr lvl="1">
              <a:buFont typeface="Traveling _Typewriter" panose="02000506000000020004" pitchFamily="2" charset="0"/>
              <a:buChar char="$"/>
            </a:pPr>
            <a:r>
              <a:rPr lang="en-US" altLang="ko-KR" smtClean="0">
                <a:latin typeface="Traveling _Typewriter" panose="02000506000000020004" pitchFamily="2" charset="0"/>
              </a:rPr>
              <a:t> sudo apt install qt5-doc qt5-doc-html qtbase5-doc-html qtbase5-examples</a:t>
            </a: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fork() example (p. 145)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921692"/>
          </a:xfrm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600" smtClean="0">
                <a:solidFill>
                  <a:srgbClr val="000000"/>
                </a:solidFill>
              </a:rPr>
              <a:t>fork sample:</a:t>
            </a:r>
            <a:endParaRPr lang="en-US" sz="3600">
              <a:solidFill>
                <a:srgbClr val="00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sz="2000" smtClean="0">
              <a:solidFill>
                <a:srgbClr val="000089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pid_t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pid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fork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pid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&gt; </a:t>
            </a:r>
            <a:r>
              <a:rPr lang="en-US" sz="200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   printf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"I am the parent of pid=%d!</a:t>
            </a:r>
            <a:r>
              <a:rPr lang="en-US" sz="2000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else if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   printf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"I am the child!</a:t>
            </a:r>
            <a:r>
              <a:rPr lang="en-US" sz="2000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else if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pid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000">
                <a:solidFill>
                  <a:srgbClr val="AB0000"/>
                </a:solidFill>
                <a:latin typeface="Consolas" panose="020B0609020204030204" pitchFamily="49" charset="0"/>
              </a:rPr>
              <a:t>−</a:t>
            </a:r>
            <a:r>
              <a:rPr lang="en-US" sz="20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   perror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"fork</a:t>
            </a:r>
            <a:r>
              <a:rPr lang="en-US" sz="2000" smtClean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200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/>
              <a:t>The most common usage of fork() is to create a new process in which a new </a:t>
            </a:r>
            <a:r>
              <a:rPr lang="en-US" smtClean="0"/>
              <a:t>binary image </a:t>
            </a:r>
            <a:r>
              <a:rPr lang="en-US"/>
              <a:t>is then </a:t>
            </a:r>
            <a:r>
              <a:rPr lang="en-US" smtClean="0"/>
              <a:t>loaded.</a:t>
            </a:r>
          </a:p>
          <a:p>
            <a:pPr>
              <a:lnSpc>
                <a:spcPct val="120000"/>
              </a:lnSpc>
            </a:pPr>
            <a:r>
              <a:rPr lang="en-US" smtClean="0"/>
              <a:t>First </a:t>
            </a:r>
            <a:r>
              <a:rPr lang="en-US"/>
              <a:t>the process forks a new process, and then the </a:t>
            </a:r>
            <a:r>
              <a:rPr lang="en-US" smtClean="0"/>
              <a:t>child executes </a:t>
            </a:r>
            <a:r>
              <a:rPr lang="en-US"/>
              <a:t>a new binary image.</a:t>
            </a:r>
            <a:endParaRPr lang="en-US" sz="200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569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en-US" smtClean="0"/>
              <a:t>Creating Threads (p. 228)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Pthreads </a:t>
            </a:r>
            <a:r>
              <a:rPr lang="en-US">
                <a:solidFill>
                  <a:srgbClr val="000000"/>
                </a:solidFill>
              </a:rPr>
              <a:t>provides a single function to define and launch a new thread, </a:t>
            </a:r>
            <a:r>
              <a:rPr lang="en-US" smtClean="0">
                <a:solidFill>
                  <a:srgbClr val="000000"/>
                </a:solidFill>
              </a:rPr>
              <a:t>pthread_create</a:t>
            </a:r>
            <a:r>
              <a:rPr lang="en-US">
                <a:solidFill>
                  <a:srgbClr val="000000"/>
                </a:solidFill>
              </a:rPr>
              <a:t>():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  <a:latin typeface="Consolas" panose="020B0609020204030204" pitchFamily="49" charset="0"/>
              </a:rPr>
              <a:t>#include &lt;pthread.h&gt;</a:t>
            </a:r>
          </a:p>
          <a:p>
            <a:pPr lvl="1">
              <a:lnSpc>
                <a:spcPct val="120000"/>
              </a:lnSpc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pthread_create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pthread_t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thread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smtClean="0">
                <a:solidFill>
                  <a:srgbClr val="00669A"/>
                </a:solidFill>
                <a:latin typeface="Consolas" panose="020B0609020204030204" pitchFamily="49" charset="0"/>
              </a:rPr>
              <a:t>const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pthread_attr_t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attr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start_routine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sz="2000" smtClean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2000" b="1" smtClean="0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arg 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</a:rPr>
              <a:t>Upon successful invocation, a new thread is created and begins executing the </a:t>
            </a:r>
            <a:r>
              <a:rPr lang="en-US" smtClean="0">
                <a:solidFill>
                  <a:srgbClr val="000000"/>
                </a:solidFill>
              </a:rPr>
              <a:t>function provided </a:t>
            </a:r>
            <a:r>
              <a:rPr lang="en-US">
                <a:solidFill>
                  <a:srgbClr val="000000"/>
                </a:solidFill>
              </a:rPr>
              <a:t>by start_routine, passed the sole argument </a:t>
            </a:r>
            <a:r>
              <a:rPr lang="en-US" smtClean="0">
                <a:solidFill>
                  <a:srgbClr val="000000"/>
                </a:solidFill>
              </a:rPr>
              <a:t>arg.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000000"/>
                </a:solidFill>
              </a:rPr>
              <a:t>function will store </a:t>
            </a:r>
            <a:r>
              <a:rPr lang="en-US" smtClean="0">
                <a:solidFill>
                  <a:srgbClr val="000000"/>
                </a:solidFill>
              </a:rPr>
              <a:t>the thread </a:t>
            </a:r>
            <a:r>
              <a:rPr lang="en-US">
                <a:solidFill>
                  <a:srgbClr val="000000"/>
                </a:solidFill>
              </a:rPr>
              <a:t>ID, used to represent the new thread, in the pthread_t pointed at by </a:t>
            </a:r>
            <a:r>
              <a:rPr lang="en-US" smtClean="0">
                <a:solidFill>
                  <a:srgbClr val="000000"/>
                </a:solidFill>
              </a:rPr>
              <a:t>thread.</a:t>
            </a:r>
          </a:p>
          <a:p>
            <a:pPr>
              <a:lnSpc>
                <a:spcPct val="120000"/>
              </a:lnSpc>
            </a:pPr>
            <a:r>
              <a:rPr lang="en-US"/>
              <a:t>The start_routine must have the following signature:</a:t>
            </a:r>
          </a:p>
          <a:p>
            <a:pPr lvl="1">
              <a:lnSpc>
                <a:spcPct val="120000"/>
              </a:lnSpc>
            </a:pP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start_thread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arg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/>
              <a:t>Thus, the thread begins life by executing a function that accepts a void pointer as </a:t>
            </a:r>
            <a:r>
              <a:rPr lang="en-US" smtClean="0"/>
              <a:t>its sole </a:t>
            </a:r>
            <a:r>
              <a:rPr lang="en-US"/>
              <a:t>argument and returns a void pointer as its return value</a:t>
            </a:r>
            <a:r>
              <a:rPr lang="en-US" smtClean="0"/>
              <a:t>.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9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 Example (p. 229)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20162" cy="492169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3600" smtClean="0">
                <a:solidFill>
                  <a:srgbClr val="000000"/>
                </a:solidFill>
              </a:rPr>
              <a:t>Example </a:t>
            </a:r>
            <a:r>
              <a:rPr lang="en-US" sz="3600">
                <a:solidFill>
                  <a:srgbClr val="000000"/>
                </a:solidFill>
              </a:rPr>
              <a:t>usage:</a:t>
            </a:r>
          </a:p>
          <a:p>
            <a:pPr marL="457200" lvl="1" indent="0">
              <a:buNone/>
            </a:pPr>
            <a:endParaRPr lang="en-US" sz="2000" smtClean="0">
              <a:solidFill>
                <a:srgbClr val="000089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pthread_t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tread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pthread_create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thread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336666"/>
                </a:solidFill>
                <a:latin typeface="Consolas" panose="020B0609020204030204" pitchFamily="49" charset="0"/>
              </a:rPr>
              <a:t>NULL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start_routine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336666"/>
                </a:solidFill>
                <a:latin typeface="Consolas" panose="020B0609020204030204" pitchFamily="49" charset="0"/>
              </a:rPr>
              <a:t>NULL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   errno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   perror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"pthread_create"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2000" b="1" smtClean="0">
                <a:solidFill>
                  <a:srgbClr val="00669A"/>
                </a:solidFill>
                <a:latin typeface="Consolas" panose="020B0609020204030204" pitchFamily="49" charset="0"/>
              </a:rPr>
              <a:t>   return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78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530799"/>
          </a:xfrm>
        </p:spPr>
        <p:txBody>
          <a:bodyPr>
            <a:normAutofit fontScale="90000"/>
          </a:bodyPr>
          <a:lstStyle/>
          <a:p>
            <a:r>
              <a:rPr lang="en-US" smtClean="0"/>
              <a:t>A thread example (p. 234)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123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087542"/>
            <a:ext cx="8543925" cy="5479513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endParaRPr lang="en-US" smtClean="0">
              <a:solidFill>
                <a:srgbClr val="009A9A"/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9A9A"/>
                </a:solidFill>
                <a:latin typeface="Consolas" panose="020B0609020204030204" pitchFamily="49" charset="0"/>
              </a:rPr>
              <a:t>#</a:t>
            </a:r>
            <a:r>
              <a:rPr lang="en-US">
                <a:solidFill>
                  <a:srgbClr val="009A9A"/>
                </a:solidFill>
                <a:latin typeface="Consolas" panose="020B0609020204030204" pitchFamily="49" charset="0"/>
              </a:rPr>
              <a:t>include &lt;stdlib.h</a:t>
            </a:r>
            <a:r>
              <a:rPr lang="en-US" smtClean="0">
                <a:solidFill>
                  <a:srgbClr val="009A9A"/>
                </a:solidFill>
                <a:latin typeface="Consolas" panose="020B0609020204030204" pitchFamily="49" charset="0"/>
              </a:rPr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9A9A"/>
                </a:solidFill>
                <a:latin typeface="Consolas" panose="020B0609020204030204" pitchFamily="49" charset="0"/>
              </a:rPr>
              <a:t>#</a:t>
            </a:r>
            <a:r>
              <a:rPr lang="en-US">
                <a:solidFill>
                  <a:srgbClr val="009A9A"/>
                </a:solidFill>
                <a:latin typeface="Consolas" panose="020B0609020204030204" pitchFamily="49" charset="0"/>
              </a:rPr>
              <a:t>include &lt;stdio.h</a:t>
            </a:r>
            <a:r>
              <a:rPr lang="en-US" smtClean="0">
                <a:solidFill>
                  <a:srgbClr val="009A9A"/>
                </a:solidFill>
                <a:latin typeface="Consolas" panose="020B0609020204030204" pitchFamily="49" charset="0"/>
              </a:rPr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9A9A"/>
                </a:solidFill>
                <a:latin typeface="Consolas" panose="020B0609020204030204" pitchFamily="49" charset="0"/>
              </a:rPr>
              <a:t>#</a:t>
            </a:r>
            <a:r>
              <a:rPr lang="en-US">
                <a:solidFill>
                  <a:srgbClr val="009A9A"/>
                </a:solidFill>
                <a:latin typeface="Consolas" panose="020B0609020204030204" pitchFamily="49" charset="0"/>
              </a:rPr>
              <a:t>include &lt;pthread.h&gt;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en-US">
                <a:solidFill>
                  <a:srgbClr val="CD00FF"/>
                </a:solidFill>
                <a:latin typeface="Consolas" panose="020B0609020204030204" pitchFamily="49" charset="0"/>
              </a:rPr>
              <a:t>start_thread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message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 printf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"%s</a:t>
            </a:r>
            <a:r>
              <a:rPr lang="en-US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US" b="1">
                <a:solidFill>
                  <a:srgbClr val="00669A"/>
                </a:solidFill>
                <a:latin typeface="Consolas" panose="020B0609020204030204" pitchFamily="49" charset="0"/>
              </a:rPr>
              <a:t>const 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message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 return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message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CD00FF"/>
                </a:solidFill>
                <a:latin typeface="Consolas" panose="020B0609020204030204" pitchFamily="49" charset="0"/>
              </a:rPr>
              <a:t>main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 pthread_t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thing1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thing2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 const 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message1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"Thing 1</a:t>
            </a:r>
            <a:r>
              <a:rPr lang="en-US" smtClean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 const 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message2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CD3300"/>
                </a:solidFill>
                <a:latin typeface="Consolas" panose="020B0609020204030204" pitchFamily="49" charset="0"/>
              </a:rPr>
              <a:t>"Thing 2</a:t>
            </a:r>
            <a:r>
              <a:rPr lang="en-US" smtClean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/* create threads */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 pthread_create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thing1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336666"/>
                </a:solidFill>
                <a:latin typeface="Consolas" panose="020B0609020204030204" pitchFamily="49" charset="0"/>
              </a:rPr>
              <a:t>NULL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start_thread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message1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 pthread_create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thing2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336666"/>
                </a:solidFill>
                <a:latin typeface="Consolas" panose="020B0609020204030204" pitchFamily="49" charset="0"/>
              </a:rPr>
              <a:t>NULL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start_thread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message2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smtClean="0">
                <a:solidFill>
                  <a:srgbClr val="35586C"/>
                </a:solidFill>
                <a:latin typeface="Consolas" panose="020B0609020204030204" pitchFamily="49" charset="0"/>
              </a:rPr>
              <a:t>   /*  </a:t>
            </a:r>
            <a: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  <a:t>Wait for the threads to exit</a:t>
            </a:r>
            <a:r>
              <a:rPr lang="en-US" i="1" smtClean="0">
                <a:solidFill>
                  <a:srgbClr val="35586C"/>
                </a:solidFill>
                <a:latin typeface="Consolas" panose="020B0609020204030204" pitchFamily="49" charset="0"/>
              </a:rPr>
              <a:t>. */</a:t>
            </a:r>
            <a:endParaRPr lang="en-US" i="1">
              <a:solidFill>
                <a:srgbClr val="35586C"/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 pthread_join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thing1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336666"/>
                </a:solidFill>
                <a:latin typeface="Consolas" panose="020B0609020204030204" pitchFamily="49" charset="0"/>
              </a:rPr>
              <a:t>NULL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   pthread_join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thing2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336666"/>
                </a:solidFill>
                <a:latin typeface="Consolas" panose="020B0609020204030204" pitchFamily="49" charset="0"/>
              </a:rPr>
              <a:t>NULL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   return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US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$ gcc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-Wall -O2 -pthread example.c -o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example </a:t>
            </a:r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495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Qt Project Create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58" y="1261322"/>
            <a:ext cx="7892083" cy="49212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124</a:t>
            </a:fld>
            <a:endParaRPr 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40898" y="1801915"/>
            <a:ext cx="1309072" cy="4137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749936" y="5444861"/>
            <a:ext cx="1309072" cy="4137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149970" y="2215663"/>
            <a:ext cx="3599966" cy="322919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40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폴더 설정</a:t>
            </a:r>
            <a:endParaRPr 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146" y="1255713"/>
            <a:ext cx="7937709" cy="49212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125</a:t>
            </a:fld>
            <a:endParaRPr 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116389" y="3877408"/>
            <a:ext cx="5078041" cy="9671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262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 Selection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777" y="1255713"/>
            <a:ext cx="7844446" cy="49212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126</a:t>
            </a:fld>
            <a:endParaRPr 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42766" y="3431422"/>
            <a:ext cx="5157171" cy="2877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0089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</a:t>
            </a:r>
            <a:r>
              <a:rPr lang="ko-KR" altLang="en-US" smtClean="0"/>
              <a:t>디자인 파일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79" y="1255713"/>
            <a:ext cx="7845842" cy="49212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553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</a:t>
            </a:r>
            <a:r>
              <a:rPr lang="ko-KR" altLang="en-US" smtClean="0"/>
              <a:t>디자인</a:t>
            </a:r>
            <a:endParaRPr 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757" y="1255713"/>
            <a:ext cx="7990487" cy="49212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527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끝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129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ko-KR" altLang="en-US" smtClean="0"/>
              <a:t>환경 구성 </a:t>
            </a:r>
            <a:r>
              <a:rPr lang="en-US" altLang="ko-KR" smtClean="0"/>
              <a:t>6 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Net-tools </a:t>
            </a:r>
            <a:r>
              <a:rPr lang="ko-KR" altLang="en-US" smtClean="0"/>
              <a:t>설치</a:t>
            </a:r>
            <a:endParaRPr lang="en-US" altLang="ko-KR" smtClean="0"/>
          </a:p>
          <a:p>
            <a:pPr lvl="1">
              <a:buFontTx/>
              <a:buChar char="$"/>
            </a:pPr>
            <a:r>
              <a:rPr lang="en-US" altLang="ko-KR" smtClean="0">
                <a:latin typeface="Traveling _Typewriter" panose="02000506000000020004" pitchFamily="2" charset="0"/>
              </a:rPr>
              <a:t> sudo apt install net-tools</a:t>
            </a:r>
          </a:p>
          <a:p>
            <a:r>
              <a:rPr lang="ko-KR" altLang="en-US" smtClean="0"/>
              <a:t>네트웍 환경 확인</a:t>
            </a:r>
            <a:endParaRPr lang="en-US" altLang="ko-KR" smtClean="0"/>
          </a:p>
          <a:p>
            <a:pPr marL="457200" lvl="1" indent="0">
              <a:buNone/>
            </a:pPr>
            <a:r>
              <a:rPr lang="en-US" altLang="ko-KR" smtClean="0">
                <a:latin typeface="Traveling _Typewriter" panose="02000506000000020004" pitchFamily="2" charset="0"/>
              </a:rPr>
              <a:t>$ ifconfig</a:t>
            </a: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PC Windows 10 </a:t>
            </a:r>
            <a:r>
              <a:rPr lang="ko-KR" altLang="en-US" smtClean="0"/>
              <a:t>네트웍 환경 확인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26812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cmd </a:t>
            </a:r>
            <a:r>
              <a:rPr lang="ko-KR" altLang="en-US" smtClean="0"/>
              <a:t>창 실행</a:t>
            </a:r>
            <a:endParaRPr lang="en-US" altLang="ko-KR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mtClean="0">
                <a:latin typeface="Traveling _Typewriter" panose="02000506000000020004" pitchFamily="2" charset="0"/>
              </a:rPr>
              <a:t>i</a:t>
            </a:r>
            <a:r>
              <a:rPr lang="en-US" smtClean="0">
                <a:solidFill>
                  <a:srgbClr val="FF0000"/>
                </a:solidFill>
                <a:latin typeface="Traveling _Typewriter" panose="02000506000000020004" pitchFamily="2" charset="0"/>
              </a:rPr>
              <a:t>p</a:t>
            </a:r>
            <a:r>
              <a:rPr lang="en-US" smtClean="0">
                <a:latin typeface="Traveling _Typewriter" panose="02000506000000020004" pitchFamily="2" charset="0"/>
              </a:rPr>
              <a:t>config</a:t>
            </a:r>
          </a:p>
          <a:p>
            <a:pPr>
              <a:lnSpc>
                <a:spcPct val="120000"/>
              </a:lnSpc>
            </a:pPr>
            <a:r>
              <a:rPr lang="en-US" smtClean="0"/>
              <a:t>ip </a:t>
            </a:r>
            <a:r>
              <a:rPr lang="ko-KR" altLang="en-US" smtClean="0"/>
              <a:t>주소가 </a:t>
            </a:r>
            <a:r>
              <a:rPr lang="en-US" altLang="ko-KR" smtClean="0"/>
              <a:t>192.168.0.xxx </a:t>
            </a:r>
            <a:r>
              <a:rPr lang="ko-KR" altLang="en-US" smtClean="0"/>
              <a:t>임을 확인한다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106548" y="2749006"/>
            <a:ext cx="7692903" cy="3469647"/>
            <a:chOff x="870805" y="2550444"/>
            <a:chExt cx="7692903" cy="346964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805" y="2550444"/>
              <a:ext cx="6593865" cy="3469647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3710354" y="4539983"/>
              <a:ext cx="4853354" cy="884129"/>
              <a:chOff x="-87425" y="5243368"/>
              <a:chExt cx="3839177" cy="884129"/>
            </a:xfrm>
          </p:grpSpPr>
          <p:cxnSp>
            <p:nvCxnSpPr>
              <p:cNvPr id="10" name="직선 화살표 연결선 9"/>
              <p:cNvCxnSpPr>
                <a:stCxn id="11" idx="1"/>
              </p:cNvCxnSpPr>
              <p:nvPr/>
            </p:nvCxnSpPr>
            <p:spPr>
              <a:xfrm flipH="1">
                <a:off x="-87425" y="5685433"/>
                <a:ext cx="1692154" cy="20775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" name="모서리가 둥근 직사각형 10"/>
              <p:cNvSpPr/>
              <p:nvPr/>
            </p:nvSpPr>
            <p:spPr>
              <a:xfrm>
                <a:off x="1604729" y="5243368"/>
                <a:ext cx="2147023" cy="884129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smtClean="0">
                    <a:solidFill>
                      <a:schemeClr val="tx1"/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Times New Roman" panose="02020603050405020304" pitchFamily="18" charset="0"/>
                  </a:rPr>
                  <a:t>IP </a:t>
                </a:r>
                <a:r>
                  <a:rPr lang="ko-KR" altLang="en-US" sz="2400" smtClean="0">
                    <a:solidFill>
                      <a:schemeClr val="tx1"/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Times New Roman" panose="02020603050405020304" pitchFamily="18" charset="0"/>
                  </a:rPr>
                  <a:t>주소 확인</a:t>
                </a:r>
                <a:endParaRPr lang="en-US" sz="2400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09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Linux </a:t>
            </a:r>
            <a:r>
              <a:rPr lang="ko-KR" altLang="en-US" smtClean="0"/>
              <a:t>네트웍 환경 확인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7060"/>
          </a:xfrm>
        </p:spPr>
        <p:txBody>
          <a:bodyPr>
            <a:normAutofit/>
          </a:bodyPr>
          <a:lstStyle/>
          <a:p>
            <a:r>
              <a:rPr lang="ko-KR" altLang="en-US" smtClean="0">
                <a:latin typeface="Traveling _Typewriter" panose="02000506000000020004" pitchFamily="2" charset="0"/>
              </a:rPr>
              <a:t>터미널 실행</a:t>
            </a:r>
            <a:endParaRPr lang="en-US" altLang="ko-KR" smtClean="0">
              <a:latin typeface="Traveling _Typewriter" panose="02000506000000020004" pitchFamily="2" charset="0"/>
            </a:endParaRPr>
          </a:p>
          <a:p>
            <a:pPr lvl="1"/>
            <a:r>
              <a:rPr lang="en-US">
                <a:latin typeface="Traveling _Typewriter" panose="02000506000000020004" pitchFamily="2" charset="0"/>
              </a:rPr>
              <a:t>$ i</a:t>
            </a:r>
            <a:r>
              <a:rPr lang="en-US">
                <a:solidFill>
                  <a:srgbClr val="FF0000"/>
                </a:solidFill>
                <a:latin typeface="Traveling _Typewriter" panose="02000506000000020004" pitchFamily="2" charset="0"/>
              </a:rPr>
              <a:t>f</a:t>
            </a:r>
            <a:r>
              <a:rPr lang="en-US">
                <a:latin typeface="Traveling _Typewriter" panose="02000506000000020004" pitchFamily="2" charset="0"/>
              </a:rPr>
              <a:t>config</a:t>
            </a:r>
            <a:endParaRPr lang="en-US" altLang="ko-KR" smtClean="0">
              <a:latin typeface="Traveling _Typewriter" panose="02000506000000020004" pitchFamily="2" charset="0"/>
            </a:endParaRPr>
          </a:p>
          <a:p>
            <a:r>
              <a:rPr lang="en-US"/>
              <a:t>ip </a:t>
            </a:r>
            <a:r>
              <a:rPr lang="ko-KR" altLang="en-US"/>
              <a:t>주소가 </a:t>
            </a:r>
            <a:r>
              <a:rPr lang="en-US" altLang="ko-KR"/>
              <a:t>192.168.0.xxx </a:t>
            </a:r>
            <a:r>
              <a:rPr lang="ko-KR" altLang="en-US"/>
              <a:t>임을 확인한다</a:t>
            </a:r>
            <a:r>
              <a:rPr lang="en-US" altLang="ko-KR"/>
              <a:t>.</a:t>
            </a:r>
            <a:endParaRPr lang="en-US" altLang="ko-KR" smtClean="0">
              <a:latin typeface="Traveling _Typewriter" panose="02000506000000020004" pitchFamily="2" charset="0"/>
            </a:endParaRPr>
          </a:p>
          <a:p>
            <a:pPr lvl="1"/>
            <a:endParaRPr lang="en-US">
              <a:latin typeface="Traveling _Typewriter" panose="02000506000000020004" pitchFamily="2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371963" y="2755746"/>
            <a:ext cx="7162074" cy="3600606"/>
            <a:chOff x="1371963" y="2755746"/>
            <a:chExt cx="7162074" cy="36006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963" y="2755746"/>
              <a:ext cx="7162074" cy="3600606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1925515" y="3332285"/>
              <a:ext cx="1898809" cy="290146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963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VM </a:t>
            </a:r>
            <a:r>
              <a:rPr lang="ko-KR" altLang="en-US" smtClean="0"/>
              <a:t>메모리 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82765"/>
          </a:xfrm>
        </p:spPr>
        <p:txBody>
          <a:bodyPr/>
          <a:lstStyle/>
          <a:p>
            <a:r>
              <a:rPr lang="ko-KR" altLang="en-US" smtClean="0"/>
              <a:t>메모리를 최대 추천 메모리 크기로 설정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60" y="2021342"/>
            <a:ext cx="5662880" cy="415170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849090" y="3398983"/>
            <a:ext cx="2147023" cy="350982"/>
          </a:xfrm>
          <a:prstGeom prst="roundRect">
            <a:avLst/>
          </a:prstGeom>
          <a:solidFill>
            <a:srgbClr val="FFFF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9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VMWare Network Adapter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7975"/>
          </a:xfrm>
        </p:spPr>
        <p:txBody>
          <a:bodyPr/>
          <a:lstStyle/>
          <a:p>
            <a:r>
              <a:rPr lang="en-US" smtClean="0"/>
              <a:t>WindowKey + X -&gt; Settings -&gt; Network &amp; Internet -&gt; Change adaptor options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83" y="2481629"/>
            <a:ext cx="8020050" cy="245745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188451" y="5472223"/>
            <a:ext cx="2147023" cy="66480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Physical Wi-Fi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Network Adapter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296998" y="4457701"/>
            <a:ext cx="2147023" cy="1714017"/>
            <a:chOff x="1296998" y="4457701"/>
            <a:chExt cx="2147023" cy="1714017"/>
          </a:xfrm>
        </p:grpSpPr>
        <p:cxnSp>
          <p:nvCxnSpPr>
            <p:cNvPr id="10" name="직선 화살표 연결선 9"/>
            <p:cNvCxnSpPr>
              <a:stCxn id="8" idx="0"/>
            </p:cNvCxnSpPr>
            <p:nvPr/>
          </p:nvCxnSpPr>
          <p:spPr>
            <a:xfrm flipH="1" flipV="1">
              <a:off x="2365131" y="4457701"/>
              <a:ext cx="5379" cy="8298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1296998" y="5287589"/>
              <a:ext cx="2147023" cy="884129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Default </a:t>
              </a:r>
            </a:p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Virtual VMWare</a:t>
              </a:r>
            </a:p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Network Adapter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직선 화살표 연결선 13"/>
          <p:cNvCxnSpPr>
            <a:stCxn id="13" idx="0"/>
          </p:cNvCxnSpPr>
          <p:nvPr/>
        </p:nvCxnSpPr>
        <p:spPr>
          <a:xfrm flipH="1" flipV="1">
            <a:off x="7253654" y="4457701"/>
            <a:ext cx="8309" cy="10145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8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VM Virtual Network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0528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mtClean="0"/>
              <a:t>모든 </a:t>
            </a:r>
            <a:r>
              <a:rPr lang="en-US" altLang="ko-KR" smtClean="0"/>
              <a:t>VM</a:t>
            </a:r>
            <a:r>
              <a:rPr lang="ko-KR" altLang="en-US" smtClean="0"/>
              <a:t>을 중지한다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Edit -&gt; Virtual Network Editor -&gt; Change Settings</a:t>
            </a:r>
          </a:p>
          <a:p>
            <a:r>
              <a:rPr lang="en-US" altLang="ko-KR" smtClean="0"/>
              <a:t>Virtual Network Editor</a:t>
            </a:r>
            <a:r>
              <a:rPr lang="ko-KR" altLang="en-US" smtClean="0"/>
              <a:t>의</a:t>
            </a:r>
            <a:r>
              <a:rPr lang="en-US" altLang="ko-KR" smtClean="0"/>
              <a:t> VMNet0 </a:t>
            </a:r>
            <a:r>
              <a:rPr lang="ko-KR" altLang="en-US" smtClean="0"/>
              <a:t>확인</a:t>
            </a:r>
            <a:endParaRPr lang="en-US" altLang="ko-KR" smtClean="0"/>
          </a:p>
          <a:p>
            <a:pPr lvl="1"/>
            <a:r>
              <a:rPr lang="en-US" altLang="ko-KR" smtClean="0"/>
              <a:t>Type: Bridged</a:t>
            </a:r>
          </a:p>
          <a:p>
            <a:pPr lvl="1"/>
            <a:r>
              <a:rPr lang="en-US" altLang="ko-KR" smtClean="0"/>
              <a:t>External Connection : Intel® Dual Band ….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3" y="3074792"/>
            <a:ext cx="3331415" cy="314508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891270" y="2929152"/>
            <a:ext cx="4164807" cy="3622363"/>
            <a:chOff x="4891270" y="2797272"/>
            <a:chExt cx="4164807" cy="362236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2797272"/>
              <a:ext cx="4040065" cy="3622363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4891270" y="3184164"/>
              <a:ext cx="4164807" cy="241931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 w="57150">
              <a:solidFill>
                <a:srgbClr val="FF0000">
                  <a:alpha val="4392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위쪽 화살표 14"/>
          <p:cNvSpPr/>
          <p:nvPr/>
        </p:nvSpPr>
        <p:spPr>
          <a:xfrm rot="1483446">
            <a:off x="4392774" y="4370778"/>
            <a:ext cx="419587" cy="1471123"/>
          </a:xfrm>
          <a:prstGeom prst="upArrow">
            <a:avLst>
              <a:gd name="adj1" fmla="val 41103"/>
              <a:gd name="adj2" fmla="val 504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7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VM Network Connection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8276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mtClean="0"/>
              <a:t>Network Connection </a:t>
            </a:r>
            <a:r>
              <a:rPr lang="ko-KR" altLang="en-US" smtClean="0"/>
              <a:t>을 </a:t>
            </a:r>
            <a:r>
              <a:rPr lang="en-US" altLang="ko-KR" smtClean="0"/>
              <a:t>Bridged</a:t>
            </a:r>
            <a:r>
              <a:rPr lang="ko-KR" altLang="en-US" smtClean="0"/>
              <a:t>를 선택한다</a:t>
            </a:r>
            <a:r>
              <a:rPr lang="en-US" altLang="ko-KR" smtClean="0"/>
              <a:t>.</a:t>
            </a:r>
          </a:p>
          <a:p>
            <a:pPr lvl="1"/>
            <a:r>
              <a:rPr lang="en-US" smtClean="0"/>
              <a:t>Replice physical network connection state</a:t>
            </a:r>
            <a:r>
              <a:rPr lang="ko-KR" altLang="en-US" smtClean="0"/>
              <a:t>를 선택한다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62" y="1838036"/>
            <a:ext cx="5500875" cy="4800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모서리가 둥근 직사각형 10"/>
          <p:cNvSpPr/>
          <p:nvPr/>
        </p:nvSpPr>
        <p:spPr>
          <a:xfrm>
            <a:off x="5052291" y="3029527"/>
            <a:ext cx="3057236" cy="52647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55000" lnSpcReduction="20000"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altLang="ko-KR" smtClean="0"/>
              <a:t>Chapter 1 : Introduction and Essential Concpets</a:t>
            </a:r>
            <a:endParaRPr lang="en-US" altLang="ko-KR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514350">
              <a:buFont typeface="Courier New" panose="02070309020205020404" pitchFamily="49" charset="0"/>
              <a:buChar char="o"/>
            </a:pPr>
            <a:r>
              <a:rPr lang="ko-KR" altLang="en-US" smtClean="0"/>
              <a:t>교과목 개요 </a:t>
            </a:r>
            <a:r>
              <a:rPr lang="en-US" altLang="ko-KR" smtClean="0"/>
              <a:t>/ </a:t>
            </a:r>
            <a:r>
              <a:rPr lang="ko-KR" altLang="en-US" smtClean="0"/>
              <a:t>실습 </a:t>
            </a:r>
            <a:r>
              <a:rPr lang="ko-KR" altLang="en-US"/>
              <a:t>환경 구성</a:t>
            </a:r>
            <a:endParaRPr lang="en-US" altLang="ko-KR"/>
          </a:p>
          <a:p>
            <a:pPr lvl="1" indent="-514350">
              <a:buFont typeface="Courier New" panose="02070309020205020404" pitchFamily="49" charset="0"/>
              <a:buChar char="o"/>
            </a:pPr>
            <a:r>
              <a:rPr lang="en-US" altLang="ko-K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역사 </a:t>
            </a:r>
            <a:r>
              <a:rPr lang="en-US" altLang="ko-K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Linux</a:t>
            </a:r>
            <a:r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프로그래밍 개요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514350">
              <a:buFont typeface="Courier New" panose="02070309020205020404" pitchFamily="49" charset="0"/>
              <a:buChar char="o"/>
            </a:pPr>
            <a:r>
              <a:rPr lang="ko-KR" altLang="en-US" dirty="0" smtClean="0"/>
              <a:t>예제 </a:t>
            </a:r>
            <a:r>
              <a:rPr lang="ko-KR" altLang="en-US" smtClean="0"/>
              <a:t>프로그램 작성 </a:t>
            </a:r>
            <a:r>
              <a:rPr lang="en-US" altLang="ko-KR" smtClean="0"/>
              <a:t>/ Linux</a:t>
            </a:r>
            <a:r>
              <a:rPr lang="ko-KR" altLang="en-US" smtClean="0"/>
              <a:t> </a:t>
            </a:r>
            <a:r>
              <a:rPr lang="ko-KR" altLang="en-US"/>
              <a:t>주요 </a:t>
            </a:r>
            <a:r>
              <a:rPr lang="ko-KR" altLang="en-US" smtClean="0"/>
              <a:t>명령어</a:t>
            </a:r>
            <a:endParaRPr lang="en-US" altLang="ko-KR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ko-KR" smtClean="0"/>
              <a:t>Chapter 2 : File I/O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 smtClean="0"/>
              <a:t>File Open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 smtClean="0"/>
              <a:t>File Write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 smtClean="0"/>
              <a:t>File Seek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 smtClean="0"/>
              <a:t>File Copy Program </a:t>
            </a:r>
            <a:r>
              <a:rPr lang="ko-KR" altLang="en-US" smtClean="0"/>
              <a:t>실습</a:t>
            </a:r>
            <a:endParaRPr lang="en-US" altLang="ko-KR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ko-KR" smtClean="0"/>
              <a:t>Chapter 3 : Buffered I/O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/>
              <a:t>Qt </a:t>
            </a:r>
            <a:r>
              <a:rPr lang="ko-KR" altLang="en-US"/>
              <a:t>프로그램 예제</a:t>
            </a:r>
            <a:endParaRPr lang="en-US" altLang="ko-KR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/>
              <a:t>User-Buffered I/O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/>
              <a:t>fopen/fclose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/>
              <a:t>fwrite </a:t>
            </a:r>
            <a:r>
              <a:rPr lang="ko-KR" altLang="en-US"/>
              <a:t>실습</a:t>
            </a:r>
            <a:endParaRPr lang="en-US" altLang="ko-KR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ko-KR" smtClean="0">
                <a:solidFill>
                  <a:srgbClr val="00B050"/>
                </a:solidFill>
              </a:rPr>
              <a:t>Network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/>
              <a:t>fork / thread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/>
              <a:t>1 : 1 Socket Programming by using fork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/>
              <a:t>1 : N Socket Programming by using thread</a:t>
            </a:r>
            <a:endParaRPr lang="en-US" altLang="ko-KR" sz="2900" smtClean="0">
              <a:solidFill>
                <a:srgbClr val="0070C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 sz="2900">
                <a:solidFill>
                  <a:srgbClr val="00B050"/>
                </a:solidFill>
              </a:rPr>
              <a:t>Network Protocol </a:t>
            </a:r>
            <a:r>
              <a:rPr lang="en-US" altLang="ko-KR" sz="2900" smtClean="0">
                <a:solidFill>
                  <a:srgbClr val="00B050"/>
                </a:solidFill>
              </a:rPr>
              <a:t>Pogramming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 sz="2900" smtClean="0">
                <a:solidFill>
                  <a:srgbClr val="0070C0"/>
                </a:solidFill>
              </a:rPr>
              <a:t>Raspberry Pi Programming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195446"/>
            <a:ext cx="8543925" cy="520991"/>
          </a:xfrm>
        </p:spPr>
        <p:txBody>
          <a:bodyPr>
            <a:normAutofit fontScale="90000"/>
          </a:bodyPr>
          <a:lstStyle/>
          <a:p>
            <a:r>
              <a:rPr lang="en-US" smtClean="0"/>
              <a:t>ASCII code table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75" y="994404"/>
            <a:ext cx="4745049" cy="508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48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ENDIAN</a:t>
            </a:r>
            <a:endParaRPr 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681036" y="1179513"/>
          <a:ext cx="8543926" cy="291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6264">
                  <a:extLst>
                    <a:ext uri="{9D8B030D-6E8A-4147-A177-3AD203B41FA5}">
                      <a16:colId xmlns:a16="http://schemas.microsoft.com/office/drawing/2014/main" val="4157591"/>
                    </a:ext>
                  </a:extLst>
                </a:gridCol>
                <a:gridCol w="4157662">
                  <a:extLst>
                    <a:ext uri="{9D8B030D-6E8A-4147-A177-3AD203B41FA5}">
                      <a16:colId xmlns:a16="http://schemas.microsoft.com/office/drawing/2014/main" val="2297982488"/>
                    </a:ext>
                  </a:extLst>
                </a:gridCol>
              </a:tblGrid>
              <a:tr h="407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 Endian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 Endian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365425"/>
                  </a:ext>
                </a:extLst>
              </a:tr>
              <a:tr h="250797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작은 값이 메모리에 먼저 위치한다</a:t>
                      </a:r>
                      <a:r>
                        <a:rPr lang="en-US" altLang="ko-KR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least significant byte at the lowest-numbered byte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 significant byte at the highest-numbered byte.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X86/X64 </a:t>
                      </a:r>
                      <a:r>
                        <a:rPr lang="ko-KR" alt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아키텍쳐</a:t>
                      </a:r>
                      <a:endParaRPr lang="en-US" sz="20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큰 값이 메모리에 먼저 위치한다</a:t>
                      </a:r>
                      <a:r>
                        <a:rPr lang="en-US" altLang="ko-KR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 significant byte at the lowest-numbered byte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least significant byte at the highest-numbered byte.</a:t>
                      </a:r>
                    </a:p>
                    <a:p>
                      <a:pPr marL="342900" lvl="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 IO / ARM </a:t>
                      </a:r>
                      <a:r>
                        <a:rPr lang="ko-KR" alt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아키텍쳐</a:t>
                      </a:r>
                      <a:endParaRPr lang="en-US" sz="20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512366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그룹 7"/>
          <p:cNvGrpSpPr/>
          <p:nvPr/>
        </p:nvGrpSpPr>
        <p:grpSpPr>
          <a:xfrm>
            <a:off x="801278" y="4279770"/>
            <a:ext cx="4240379" cy="2100220"/>
            <a:chOff x="681038" y="4231972"/>
            <a:chExt cx="4089758" cy="208346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38" y="4231972"/>
              <a:ext cx="4089758" cy="2083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023363" y="5890897"/>
              <a:ext cx="1348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Little Endian</a:t>
              </a:r>
              <a:endParaRPr 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175950" y="4279769"/>
            <a:ext cx="4049012" cy="2091501"/>
            <a:chOff x="5131118" y="4191053"/>
            <a:chExt cx="4252439" cy="208346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1118" y="4191053"/>
              <a:ext cx="4252439" cy="2083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899846" y="5781639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Big Endian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558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강의 개요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  <p:grpSp>
        <p:nvGrpSpPr>
          <p:cNvPr id="8" name="그룹 7"/>
          <p:cNvGrpSpPr/>
          <p:nvPr/>
        </p:nvGrpSpPr>
        <p:grpSpPr>
          <a:xfrm>
            <a:off x="2051858" y="1714424"/>
            <a:ext cx="5802284" cy="4015046"/>
            <a:chOff x="2459182" y="407814"/>
            <a:chExt cx="4987636" cy="559397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459182" y="4705003"/>
              <a:ext cx="4987636" cy="129678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smtClean="0">
                  <a:latin typeface="Sitka Text" panose="02000505000000020004" pitchFamily="2" charset="0"/>
                </a:rPr>
                <a:t>Unix(Linux) </a:t>
              </a:r>
              <a:r>
                <a:rPr lang="en-US" sz="4000" baseline="30000" smtClean="0">
                  <a:latin typeface="Sitka Text" panose="02000505000000020004" pitchFamily="2" charset="0"/>
                </a:rPr>
                <a:t>**</a:t>
              </a:r>
              <a:endParaRPr lang="en-US" sz="4000">
                <a:latin typeface="Sitka Text" panose="02000505000000020004" pitchFamily="2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459182" y="3272606"/>
              <a:ext cx="4987636" cy="129678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smtClean="0">
                  <a:latin typeface="Sitka Text" panose="02000505000000020004" pitchFamily="2" charset="0"/>
                </a:rPr>
                <a:t>C Programming </a:t>
              </a:r>
              <a:r>
                <a:rPr lang="en-US" sz="4000" baseline="30000" smtClean="0">
                  <a:latin typeface="Sitka Text" panose="02000505000000020004" pitchFamily="2" charset="0"/>
                </a:rPr>
                <a:t>***</a:t>
              </a:r>
              <a:endParaRPr lang="en-US" sz="4000">
                <a:latin typeface="Sitka Text" panose="02000505000000020004" pitchFamily="2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459182" y="1840210"/>
              <a:ext cx="4987636" cy="1296786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smtClean="0">
                  <a:latin typeface="Sitka Text" panose="02000505000000020004" pitchFamily="2" charset="0"/>
                </a:rPr>
                <a:t>System Call </a:t>
              </a:r>
              <a:r>
                <a:rPr lang="en-US" sz="4000" baseline="30000" smtClean="0">
                  <a:latin typeface="Sitka Text" panose="02000505000000020004" pitchFamily="2" charset="0"/>
                </a:rPr>
                <a:t>****</a:t>
              </a:r>
              <a:endParaRPr lang="en-US" sz="4000" baseline="30000">
                <a:latin typeface="Sitka Text" panose="02000505000000020004" pitchFamily="2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459182" y="407814"/>
              <a:ext cx="4987636" cy="129678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smtClean="0">
                  <a:latin typeface="Sitka Text" panose="02000505000000020004" pitchFamily="2" charset="0"/>
                </a:rPr>
                <a:t>Kernel </a:t>
              </a:r>
              <a:r>
                <a:rPr lang="en-US" sz="4000" baseline="30000" smtClean="0">
                  <a:latin typeface="Sitka Text" panose="02000505000000020004" pitchFamily="2" charset="0"/>
                </a:rPr>
                <a:t>*</a:t>
              </a:r>
              <a:endParaRPr lang="en-US" sz="4000">
                <a:latin typeface="Sitka Text" panose="02000505000000020004" pitchFamily="2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73174" y="885646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ko-KR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강의 빈도수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3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개요 및 역사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   리누스 </a:t>
            </a:r>
            <a:r>
              <a:rPr lang="ko-KR" altLang="en-US" err="1" smtClean="0"/>
              <a:t>토발즈가</a:t>
            </a:r>
            <a:r>
              <a:rPr lang="ko-KR" altLang="en-US" smtClean="0"/>
              <a:t> 개발한</a:t>
            </a:r>
            <a:r>
              <a:rPr lang="en-US" altLang="ko-KR" smtClean="0"/>
              <a:t> Linux</a:t>
            </a:r>
            <a:r>
              <a:rPr lang="ko-KR" altLang="en-US" smtClean="0"/>
              <a:t>는</a:t>
            </a:r>
            <a:r>
              <a:rPr lang="en-US" altLang="ko-KR" smtClean="0"/>
              <a:t> </a:t>
            </a:r>
            <a:r>
              <a:rPr lang="ko-KR" altLang="en-US" smtClean="0"/>
              <a:t>커널</a:t>
            </a:r>
            <a:r>
              <a:rPr lang="en-US" altLang="ko-KR" smtClean="0"/>
              <a:t>(kernel)</a:t>
            </a:r>
            <a:r>
              <a:rPr lang="ko-KR" altLang="en-US" smtClean="0"/>
              <a:t>을 </a:t>
            </a:r>
            <a:r>
              <a:rPr lang="ko-KR" altLang="en-US" dirty="0"/>
              <a:t>뜻하지만</a:t>
            </a:r>
            <a:r>
              <a:rPr lang="en-US" altLang="ko-KR"/>
              <a:t>, </a:t>
            </a:r>
            <a:r>
              <a:rPr lang="en-US" altLang="ko-KR" smtClean="0"/>
              <a:t>Linux</a:t>
            </a:r>
            <a:r>
              <a:rPr lang="ko-KR" altLang="en-US" smtClean="0"/>
              <a:t> 커널과 라이브러리와 </a:t>
            </a:r>
            <a:r>
              <a:rPr lang="ko-KR" altLang="en-US"/>
              <a:t>도구들이 </a:t>
            </a:r>
            <a:r>
              <a:rPr lang="ko-KR" altLang="en-US" smtClean="0"/>
              <a:t>포함된</a:t>
            </a:r>
            <a:r>
              <a:rPr lang="en-US" altLang="ko-KR" smtClean="0"/>
              <a:t>  </a:t>
            </a:r>
            <a:r>
              <a:rPr lang="ko-KR" altLang="en-US" smtClean="0"/>
              <a:t>운영 체제를 뜻하기도 한다</a:t>
            </a:r>
            <a:r>
              <a:rPr lang="en-US" altLang="ko-KR"/>
              <a:t>. </a:t>
            </a:r>
            <a:r>
              <a:rPr lang="en-US" altLang="ko-KR" smtClean="0"/>
              <a:t> </a:t>
            </a:r>
            <a:r>
              <a:rPr lang="en-US" altLang="ko-KR"/>
              <a:t>Linux</a:t>
            </a:r>
            <a:r>
              <a:rPr lang="ko-KR" altLang="en-US"/>
              <a:t>는 다중 사용자</a:t>
            </a:r>
            <a:r>
              <a:rPr lang="en-US" altLang="ko-KR"/>
              <a:t>, </a:t>
            </a:r>
            <a:r>
              <a:rPr lang="ko-KR" altLang="en-US"/>
              <a:t>다중 </a:t>
            </a:r>
            <a:r>
              <a:rPr lang="ko-KR" altLang="en-US" smtClean="0"/>
              <a:t>작업</a:t>
            </a:r>
            <a:r>
              <a:rPr lang="en-US" altLang="ko-KR"/>
              <a:t>,</a:t>
            </a:r>
            <a:r>
              <a:rPr lang="en-US" altLang="ko-KR" smtClean="0"/>
              <a:t> </a:t>
            </a:r>
            <a:r>
              <a:rPr lang="ko-KR" altLang="en-US"/>
              <a:t>다중 스레드를 지원하는 운영 체제이다</a:t>
            </a:r>
            <a:r>
              <a:rPr lang="en-US" altLang="ko-KR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     </a:t>
            </a:r>
            <a:r>
              <a:rPr lang="en-US" altLang="ko-KR"/>
              <a:t>Linux</a:t>
            </a:r>
            <a:r>
              <a:rPr lang="ko-KR" altLang="en-US"/>
              <a:t>는 </a:t>
            </a:r>
            <a:r>
              <a:rPr lang="en-US" altLang="ko-KR"/>
              <a:t>1991</a:t>
            </a:r>
            <a:r>
              <a:rPr lang="ko-KR" altLang="en-US"/>
              <a:t>년 </a:t>
            </a:r>
            <a:r>
              <a:rPr lang="en-US" altLang="ko-KR"/>
              <a:t>9</a:t>
            </a:r>
            <a:r>
              <a:rPr lang="ko-KR" altLang="en-US"/>
              <a:t>월 인터넷을 통해 처음  공개되었다</a:t>
            </a:r>
            <a:r>
              <a:rPr lang="en-US" altLang="ko-KR" smtClean="0"/>
              <a:t>. </a:t>
            </a:r>
            <a:r>
              <a:rPr lang="ko-KR" altLang="en-US" smtClean="0"/>
              <a:t>초기 </a:t>
            </a:r>
            <a:r>
              <a:rPr lang="en-US" altLang="ko-KR" smtClean="0"/>
              <a:t>Linux</a:t>
            </a:r>
            <a:r>
              <a:rPr lang="ko-KR" altLang="en-US" smtClean="0"/>
              <a:t>는 </a:t>
            </a:r>
            <a:r>
              <a:rPr lang="ko-KR" altLang="en-US" dirty="0" smtClean="0"/>
              <a:t>개인 개발자에 </a:t>
            </a:r>
            <a:r>
              <a:rPr lang="ko-KR" altLang="en-US" smtClean="0"/>
              <a:t>의해 개발되었으나</a:t>
            </a:r>
            <a:r>
              <a:rPr lang="en-US" altLang="ko-KR" smtClean="0"/>
              <a:t>, </a:t>
            </a:r>
            <a:r>
              <a:rPr lang="ko-KR" altLang="en-US" smtClean="0"/>
              <a:t>이후</a:t>
            </a:r>
            <a:r>
              <a:rPr lang="en-US" altLang="ko-KR" smtClean="0"/>
              <a:t> IBM</a:t>
            </a:r>
            <a:r>
              <a:rPr lang="en-US" altLang="ko-KR" dirty="0"/>
              <a:t>, HP</a:t>
            </a:r>
            <a:r>
              <a:rPr lang="ko-KR" altLang="en-US"/>
              <a:t>와 </a:t>
            </a:r>
            <a:r>
              <a:rPr lang="ko-KR" altLang="en-US" smtClean="0"/>
              <a:t>같은 기업의 </a:t>
            </a:r>
            <a:r>
              <a:rPr lang="ko-KR" altLang="en-US"/>
              <a:t>후원을 </a:t>
            </a:r>
            <a:r>
              <a:rPr lang="ko-KR" altLang="en-US" smtClean="0"/>
              <a:t>받으면서</a:t>
            </a:r>
            <a:r>
              <a:rPr lang="en-US" altLang="ko-KR" smtClean="0"/>
              <a:t> </a:t>
            </a:r>
            <a:r>
              <a:rPr lang="ko-KR" altLang="en-US" smtClean="0"/>
              <a:t>유닉스와 마이크로소프트 윈도</a:t>
            </a:r>
            <a:r>
              <a:rPr lang="ko-KR" altLang="en-US"/>
              <a:t>우</a:t>
            </a:r>
            <a:r>
              <a:rPr lang="ko-KR" altLang="en-US" smtClean="0"/>
              <a:t> </a:t>
            </a:r>
            <a:r>
              <a:rPr lang="ko-KR" altLang="en-US" dirty="0"/>
              <a:t>운영 </a:t>
            </a:r>
            <a:r>
              <a:rPr lang="ko-KR" altLang="en-US"/>
              <a:t>체제의 </a:t>
            </a:r>
            <a:r>
              <a:rPr lang="ko-KR" altLang="en-US" smtClean="0"/>
              <a:t>대안이 되었다</a:t>
            </a:r>
            <a:r>
              <a:rPr lang="en-US" altLang="ko-KR"/>
              <a:t>. Linux</a:t>
            </a:r>
            <a:r>
              <a:rPr lang="ko-KR" altLang="en-US"/>
              <a:t>는 오픈 소스의 특성에 힘입어 다양한 </a:t>
            </a:r>
            <a:r>
              <a:rPr lang="en-US" altLang="ko-KR"/>
              <a:t>Linux </a:t>
            </a:r>
            <a:r>
              <a:rPr lang="ko-KR" altLang="en-US"/>
              <a:t>기반의 운영 체제가 배포되었다</a:t>
            </a:r>
            <a:r>
              <a:rPr lang="en-US" altLang="ko-KR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     </a:t>
            </a:r>
            <a:r>
              <a:rPr lang="en-US" altLang="ko-KR" smtClean="0"/>
              <a:t>Linux</a:t>
            </a:r>
            <a:r>
              <a:rPr lang="ko-KR" altLang="en-US" smtClean="0"/>
              <a:t>는 </a:t>
            </a:r>
            <a:r>
              <a:rPr lang="ko-KR" altLang="en-US"/>
              <a:t>벤더 </a:t>
            </a:r>
            <a:r>
              <a:rPr lang="ko-KR" altLang="en-US" smtClean="0"/>
              <a:t>독립성</a:t>
            </a:r>
            <a:r>
              <a:rPr lang="en-US" altLang="ko-KR" smtClean="0"/>
              <a:t>, </a:t>
            </a:r>
            <a:r>
              <a:rPr lang="ko-KR" altLang="en-US" smtClean="0"/>
              <a:t>적은 </a:t>
            </a:r>
            <a:r>
              <a:rPr lang="ko-KR" altLang="en-US"/>
              <a:t>개발비</a:t>
            </a:r>
            <a:r>
              <a:rPr lang="en-US" altLang="ko-KR" smtClean="0"/>
              <a:t>, </a:t>
            </a:r>
            <a:r>
              <a:rPr lang="ko-KR" altLang="en-US" smtClean="0"/>
              <a:t>보안성 및 안전성으로 데스크톱 </a:t>
            </a:r>
            <a:r>
              <a:rPr lang="ko-KR" altLang="en-US"/>
              <a:t>운영 </a:t>
            </a:r>
            <a:r>
              <a:rPr lang="ko-KR" altLang="en-US" smtClean="0"/>
              <a:t>체제로서도 </a:t>
            </a:r>
            <a:r>
              <a:rPr lang="ko-KR" altLang="en-US"/>
              <a:t>인기가 </a:t>
            </a:r>
            <a:r>
              <a:rPr lang="ko-KR" altLang="en-US" smtClean="0"/>
              <a:t>높아지고 있다</a:t>
            </a:r>
            <a:r>
              <a:rPr lang="en-US" altLang="ko-KR" smtClean="0"/>
              <a:t>.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     </a:t>
            </a:r>
            <a:r>
              <a:rPr lang="en-US" altLang="ko-KR" smtClean="0"/>
              <a:t>Linux</a:t>
            </a:r>
            <a:r>
              <a:rPr lang="ko-KR" altLang="en-US" smtClean="0"/>
              <a:t>는 인텔 </a:t>
            </a:r>
            <a:r>
              <a:rPr lang="en-US" altLang="ko-KR"/>
              <a:t>386 </a:t>
            </a:r>
            <a:r>
              <a:rPr lang="en-US" altLang="ko-KR" smtClean="0"/>
              <a:t>CPU</a:t>
            </a:r>
            <a:r>
              <a:rPr lang="ko-KR" altLang="en-US" smtClean="0"/>
              <a:t>를 </a:t>
            </a:r>
            <a:r>
              <a:rPr lang="ko-KR" altLang="en-US"/>
              <a:t>위해 </a:t>
            </a:r>
            <a:r>
              <a:rPr lang="ko-KR" altLang="en-US" smtClean="0"/>
              <a:t>개발되었으나</a:t>
            </a:r>
            <a:r>
              <a:rPr lang="en-US" altLang="ko-KR" smtClean="0"/>
              <a:t>, </a:t>
            </a:r>
            <a:r>
              <a:rPr lang="ko-KR" altLang="en-US" smtClean="0"/>
              <a:t>현재는 개인용 </a:t>
            </a:r>
            <a:r>
              <a:rPr lang="ko-KR" altLang="en-US" dirty="0"/>
              <a:t>컴퓨터에서부터 슈퍼컴퓨터는 </a:t>
            </a:r>
            <a:r>
              <a:rPr lang="ko-KR" altLang="en-US"/>
              <a:t>물론 </a:t>
            </a:r>
            <a:r>
              <a:rPr lang="ko-KR" altLang="en-US" smtClean="0"/>
              <a:t>스마트폰과 </a:t>
            </a:r>
            <a:r>
              <a:rPr lang="ko-KR" altLang="en-US" dirty="0"/>
              <a:t>같은 </a:t>
            </a:r>
            <a:r>
              <a:rPr lang="ko-KR" altLang="en-US" err="1"/>
              <a:t>임베디드</a:t>
            </a:r>
            <a:r>
              <a:rPr lang="ko-KR" altLang="en-US"/>
              <a:t> </a:t>
            </a:r>
            <a:r>
              <a:rPr lang="ko-KR" altLang="en-US" smtClean="0"/>
              <a:t>시스템까지 이용되고 </a:t>
            </a:r>
            <a:r>
              <a:rPr lang="ko-KR" altLang="en-US"/>
              <a:t>있다</a:t>
            </a:r>
            <a:r>
              <a:rPr lang="en-US" altLang="ko-KR" smtClean="0"/>
              <a:t>. </a:t>
            </a:r>
            <a:r>
              <a:rPr lang="ko-KR" altLang="en-US"/>
              <a:t>구글의 안드로이드는 </a:t>
            </a:r>
            <a:r>
              <a:rPr lang="ko-KR" altLang="en-US" smtClean="0"/>
              <a:t>대표적인 임베디드 </a:t>
            </a:r>
            <a:r>
              <a:rPr lang="en-US" altLang="ko-KR" smtClean="0"/>
              <a:t>Linux </a:t>
            </a:r>
            <a:r>
              <a:rPr lang="ko-KR" altLang="en-US" smtClean="0"/>
              <a:t>운영 </a:t>
            </a:r>
            <a:r>
              <a:rPr lang="ko-KR" altLang="en-US"/>
              <a:t>체제이다</a:t>
            </a:r>
            <a:r>
              <a:rPr lang="en-US" altLang="ko-KR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60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ko.wikipedia.org/wiki/Linux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논리적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물리적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 </a:t>
            </a:r>
            <a:r>
              <a:rPr lang="ko-KR" altLang="en-US" smtClean="0"/>
              <a:t>시스템 프로그래밍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295400" y="1447800"/>
            <a:ext cx="7772400" cy="1837184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논리적 </a:t>
            </a:r>
            <a:r>
              <a:rPr lang="en-US" altLang="ko-KR" smtClean="0"/>
              <a:t>/ Logical</a:t>
            </a:r>
          </a:p>
          <a:p>
            <a:pPr lvl="1"/>
            <a:r>
              <a:rPr lang="ko-KR" altLang="en-US" smtClean="0"/>
              <a:t>사람의 생각으로 만든 것</a:t>
            </a:r>
            <a:endParaRPr lang="en-US" altLang="ko-KR" smtClean="0"/>
          </a:p>
          <a:p>
            <a:r>
              <a:rPr lang="ko-KR" altLang="en-US" smtClean="0"/>
              <a:t>물리적 </a:t>
            </a:r>
            <a:r>
              <a:rPr lang="en-US" altLang="ko-KR" smtClean="0"/>
              <a:t>/ Physical</a:t>
            </a:r>
            <a:endParaRPr lang="en-US" altLang="ko-KR" dirty="0" smtClean="0"/>
          </a:p>
          <a:p>
            <a:pPr lvl="1"/>
            <a:r>
              <a:rPr lang="ko-KR" altLang="en-US" smtClean="0"/>
              <a:t>관찰 또는 측정이 가능 한 것</a:t>
            </a:r>
            <a:endParaRPr lang="ko-KR" altLang="en-US" dirty="0"/>
          </a:p>
        </p:txBody>
      </p:sp>
      <p:pic>
        <p:nvPicPr>
          <p:cNvPr id="1032" name="Picture 8" descr="http://file.flash24.dreamx.com/g4/data/mw.cheditor/1208/5XlnsuUBQo66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0316" y="3921900"/>
            <a:ext cx="1192617" cy="1641324"/>
          </a:xfrm>
          <a:prstGeom prst="rect">
            <a:avLst/>
          </a:prstGeom>
          <a:noFill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6729" y="3921900"/>
            <a:ext cx="18764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pic>
        <p:nvPicPr>
          <p:cNvPr id="1028" name="Picture 4" descr="Image result for íë ë²ì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76" y="4085266"/>
            <a:ext cx="2649155" cy="129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5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êµ­í ììì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1" y="1835926"/>
            <a:ext cx="2716296" cy="395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국화 옆에서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130623" y="1324741"/>
            <a:ext cx="4739057" cy="4794412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altLang="ko-KR" smtClean="0"/>
              <a:t>				  </a:t>
            </a:r>
            <a:r>
              <a:rPr lang="ko-KR" altLang="en-US" smtClean="0"/>
              <a:t>서정주</a:t>
            </a:r>
            <a:endParaRPr lang="en-US" altLang="ko-KR" smtClean="0"/>
          </a:p>
          <a:p>
            <a:pPr marL="0" indent="0">
              <a:lnSpc>
                <a:spcPct val="120000"/>
              </a:lnSpc>
              <a:buNone/>
            </a:pPr>
            <a:endParaRPr lang="en-US" altLang="ko-KR" sz="200" smtClean="0"/>
          </a:p>
          <a:p>
            <a:pPr marL="171450" lvl="1" indent="0">
              <a:lnSpc>
                <a:spcPct val="120000"/>
              </a:lnSpc>
              <a:buNone/>
            </a:pPr>
            <a:r>
              <a:rPr lang="ko-KR" altLang="en-US"/>
              <a:t>한 송이의 국화꽃을 피우기 위해</a:t>
            </a:r>
            <a:br>
              <a:rPr lang="ko-KR" altLang="en-US"/>
            </a:br>
            <a:r>
              <a:rPr lang="ko-KR" altLang="en-US"/>
              <a:t>봄부터 소쩍새는</a:t>
            </a:r>
            <a:br>
              <a:rPr lang="ko-KR" altLang="en-US"/>
            </a:br>
            <a:r>
              <a:rPr lang="ko-KR" altLang="en-US"/>
              <a:t>그렇게 울었나 보다</a:t>
            </a:r>
            <a:r>
              <a:rPr lang="en-US" altLang="ko-KR"/>
              <a:t>.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한 송이의 국화꽃을 피우기 위해</a:t>
            </a:r>
            <a:br>
              <a:rPr lang="ko-KR" altLang="en-US"/>
            </a:br>
            <a:r>
              <a:rPr lang="ko-KR" altLang="en-US"/>
              <a:t>천둥은 먹구름 속에서</a:t>
            </a:r>
            <a:br>
              <a:rPr lang="ko-KR" altLang="en-US"/>
            </a:br>
            <a:r>
              <a:rPr lang="ko-KR" altLang="en-US"/>
              <a:t>또 그렇게 울었나 보다</a:t>
            </a:r>
            <a:r>
              <a:rPr lang="en-US" altLang="ko-KR"/>
              <a:t>.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그립고 아쉬움에 가슴 조이던</a:t>
            </a:r>
            <a:br>
              <a:rPr lang="ko-KR" altLang="en-US"/>
            </a:br>
            <a:r>
              <a:rPr lang="ko-KR" altLang="en-US"/>
              <a:t>머언 먼 젊음의 뒤안길에서</a:t>
            </a:r>
            <a:br>
              <a:rPr lang="ko-KR" altLang="en-US"/>
            </a:br>
            <a:r>
              <a:rPr lang="ko-KR" altLang="en-US"/>
              <a:t>인제는 돌아와 거울 앞에 선</a:t>
            </a:r>
            <a:br>
              <a:rPr lang="ko-KR" altLang="en-US"/>
            </a:br>
            <a:r>
              <a:rPr lang="ko-KR" altLang="en-US"/>
              <a:t>내 누님같이 생긴 꽃이여</a:t>
            </a:r>
            <a:r>
              <a:rPr lang="en-US" altLang="ko-KR"/>
              <a:t>.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노오란 네 꽃잎이 피려고</a:t>
            </a:r>
            <a:br>
              <a:rPr lang="ko-KR" altLang="en-US"/>
            </a:br>
            <a:r>
              <a:rPr lang="ko-KR" altLang="en-US"/>
              <a:t>간밤엔 무서리가 저리 내리고</a:t>
            </a:r>
            <a:br>
              <a:rPr lang="ko-KR" altLang="en-US"/>
            </a:br>
            <a:r>
              <a:rPr lang="ko-KR" altLang="en-US"/>
              <a:t>내게는 잠도 오지 않았나 보다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mtClean="0"/>
              <a:t>A </a:t>
            </a:r>
            <a:r>
              <a:rPr lang="en-US" dirty="0" smtClean="0"/>
              <a:t>Linux System Architecture Diagram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http://homepage.cs.uri.edu/faculty/hamel/courses/2016/fall2016/csc301/bootcamp/sessions/kernel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36" y="1712864"/>
            <a:ext cx="4033328" cy="401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5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History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465" y="1268743"/>
            <a:ext cx="6605070" cy="49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runlevel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6422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 </a:t>
            </a:r>
            <a:r>
              <a:rPr lang="en-US" sz="2000" b="1" dirty="0"/>
              <a:t>runlevel</a:t>
            </a:r>
            <a:r>
              <a:rPr lang="en-US" sz="2000" dirty="0"/>
              <a:t> is one of the modes that a Unix -based operating system will run in. Each runlevel has a certain number of services stopped or started, giving the user control over the behavior of the machine</a:t>
            </a:r>
            <a:r>
              <a:rPr lang="en-US" sz="2000" dirty="0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9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657955"/>
              </p:ext>
            </p:extLst>
          </p:nvPr>
        </p:nvGraphicFramePr>
        <p:xfrm>
          <a:off x="883616" y="2452428"/>
          <a:ext cx="8271769" cy="3572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59">
                  <a:extLst>
                    <a:ext uri="{9D8B030D-6E8A-4147-A177-3AD203B41FA5}">
                      <a16:colId xmlns:a16="http://schemas.microsoft.com/office/drawing/2014/main" val="2946394072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1881725520"/>
                    </a:ext>
                  </a:extLst>
                </a:gridCol>
                <a:gridCol w="5614163">
                  <a:extLst>
                    <a:ext uri="{9D8B030D-6E8A-4147-A177-3AD203B41FA5}">
                      <a16:colId xmlns:a16="http://schemas.microsoft.com/office/drawing/2014/main" val="2039964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28479" marR="28479" marT="28479" marB="28479" anchor="ctr"/>
                </a:tc>
                <a:extLst>
                  <a:ext uri="{0D108BD9-81ED-4DB2-BD59-A6C34878D82A}">
                    <a16:rowId xmlns:a16="http://schemas.microsoft.com/office/drawing/2014/main" val="158922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Halt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Shuts down system</a:t>
                      </a:r>
                    </a:p>
                  </a:txBody>
                  <a:tcPr marL="28479" marR="28479" marT="28479" marB="28479" anchor="ctr"/>
                </a:tc>
                <a:extLst>
                  <a:ext uri="{0D108BD9-81ED-4DB2-BD59-A6C34878D82A}">
                    <a16:rowId xmlns:a16="http://schemas.microsoft.com/office/drawing/2014/main" val="185512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Single-User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 for administrative tasks.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479" marR="28479" marT="28479" marB="28479" anchor="ctr"/>
                </a:tc>
                <a:extLst>
                  <a:ext uri="{0D108BD9-81ED-4DB2-BD59-A6C34878D82A}">
                    <a16:rowId xmlns:a16="http://schemas.microsoft.com/office/drawing/2014/main" val="295153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Multi-User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Does not configure network interfaces or start daemons.</a:t>
                      </a:r>
                    </a:p>
                  </a:txBody>
                  <a:tcPr marL="28479" marR="28479" marT="28479" marB="28479" anchor="ctr"/>
                </a:tc>
                <a:extLst>
                  <a:ext uri="{0D108BD9-81ED-4DB2-BD59-A6C34878D82A}">
                    <a16:rowId xmlns:a16="http://schemas.microsoft.com/office/drawing/2014/main" val="2241427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Multi-User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Networking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Starts the system normally.</a:t>
                      </a:r>
                    </a:p>
                  </a:txBody>
                  <a:tcPr marL="28479" marR="28479" marT="28479" marB="28479" anchor="ctr"/>
                </a:tc>
                <a:extLst>
                  <a:ext uri="{0D108BD9-81ED-4DB2-BD59-A6C34878D82A}">
                    <a16:rowId xmlns:a16="http://schemas.microsoft.com/office/drawing/2014/main" val="365237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used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used/User-definable for special purposes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479" marR="28479" marT="28479" marB="28479" anchor="ctr"/>
                </a:tc>
                <a:extLst>
                  <a:ext uri="{0D108BD9-81ED-4DB2-BD59-A6C34878D82A}">
                    <a16:rowId xmlns:a16="http://schemas.microsoft.com/office/drawing/2014/main" val="481016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X11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 runlevel 3 + display manager(X)</a:t>
                      </a:r>
                    </a:p>
                  </a:txBody>
                  <a:tcPr marL="28479" marR="28479" marT="28479" marB="28479" anchor="ctr"/>
                </a:tc>
                <a:extLst>
                  <a:ext uri="{0D108BD9-81ED-4DB2-BD59-A6C34878D82A}">
                    <a16:rowId xmlns:a16="http://schemas.microsoft.com/office/drawing/2014/main" val="62284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Reboot</a:t>
                      </a: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Reboots the system</a:t>
                      </a:r>
                    </a:p>
                  </a:txBody>
                  <a:tcPr marL="28479" marR="28479" marT="28479" marB="28479" anchor="ctr"/>
                </a:tc>
                <a:extLst>
                  <a:ext uri="{0D108BD9-81ED-4DB2-BD59-A6C34878D82A}">
                    <a16:rowId xmlns:a16="http://schemas.microsoft.com/office/drawing/2014/main" val="139001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Single-User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479" marR="28479" marT="28479" marB="2847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not configure network interfaces, or start daemons.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479" marR="28479" marT="28479" marB="28479" anchor="ctr"/>
                </a:tc>
                <a:extLst>
                  <a:ext uri="{0D108BD9-81ED-4DB2-BD59-A6C34878D82A}">
                    <a16:rowId xmlns:a16="http://schemas.microsoft.com/office/drawing/2014/main" val="837121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booting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디스크 동기화</a:t>
            </a:r>
            <a:endParaRPr lang="en-US" dirty="0" smtClean="0"/>
          </a:p>
          <a:p>
            <a:pPr lvl="1"/>
            <a:r>
              <a:rPr lang="en-US" dirty="0" smtClean="0"/>
              <a:t>sync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mtClean="0"/>
              <a:t>중지 명령어들</a:t>
            </a:r>
            <a:endParaRPr lang="en-US" altLang="ko-KR" dirty="0" smtClean="0"/>
          </a:p>
          <a:p>
            <a:pPr lvl="1"/>
            <a:r>
              <a:rPr lang="en-US" dirty="0" smtClean="0"/>
              <a:t>init 0</a:t>
            </a:r>
          </a:p>
          <a:p>
            <a:pPr lvl="1"/>
            <a:r>
              <a:rPr lang="en-US" dirty="0" smtClean="0"/>
              <a:t>poweroff</a:t>
            </a:r>
          </a:p>
          <a:p>
            <a:pPr lvl="1"/>
            <a:r>
              <a:rPr lang="en-US" smtClean="0"/>
              <a:t>halt</a:t>
            </a:r>
          </a:p>
          <a:p>
            <a:pPr lvl="1"/>
            <a:r>
              <a:rPr lang="en-US" smtClean="0"/>
              <a:t>shutdown now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mtClean="0"/>
              <a:t>리부팅 명령어들</a:t>
            </a:r>
            <a:endParaRPr lang="en-US" altLang="ko-KR" dirty="0" smtClean="0"/>
          </a:p>
          <a:p>
            <a:pPr lvl="1"/>
            <a:r>
              <a:rPr lang="en-US" dirty="0" smtClean="0"/>
              <a:t>reboot</a:t>
            </a:r>
          </a:p>
          <a:p>
            <a:pPr lvl="1"/>
            <a:r>
              <a:rPr lang="en-US" dirty="0" smtClean="0"/>
              <a:t>init 6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교과목 개요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과목명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고급 프로그램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점 및 시간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2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학점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이론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시간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실습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시간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강의 개요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시스템콜과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라이브러리 이용 방법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교재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 smtClean="0"/>
              <a:t>제목 </a:t>
            </a:r>
            <a:r>
              <a:rPr lang="en-US" altLang="ko-KR" dirty="0" smtClean="0"/>
              <a:t>: LINUX </a:t>
            </a:r>
            <a:r>
              <a:rPr lang="en-US" altLang="ko-KR" dirty="0"/>
              <a:t>SYSTEM </a:t>
            </a:r>
            <a:r>
              <a:rPr lang="en-US" altLang="ko-KR" dirty="0" smtClean="0"/>
              <a:t>PROGRAMMING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Ed.</a:t>
            </a:r>
          </a:p>
          <a:p>
            <a:pPr lvl="1"/>
            <a:r>
              <a:rPr lang="ko-KR" altLang="en-US" smtClean="0"/>
              <a:t>저자</a:t>
            </a:r>
            <a:r>
              <a:rPr lang="en-US" altLang="ko-KR" smtClean="0"/>
              <a:t>/</a:t>
            </a:r>
            <a:r>
              <a:rPr lang="ko-KR" altLang="en-US" smtClean="0"/>
              <a:t>출판사</a:t>
            </a:r>
            <a:r>
              <a:rPr lang="en-US" altLang="ko-KR"/>
              <a:t>/</a:t>
            </a:r>
            <a:r>
              <a:rPr lang="ko-KR" altLang="en-US"/>
              <a:t>년도</a:t>
            </a:r>
            <a:r>
              <a:rPr lang="en-US" altLang="ko-KR" smtClean="0"/>
              <a:t> </a:t>
            </a:r>
            <a:r>
              <a:rPr lang="en-US" altLang="ko-KR" dirty="0" smtClean="0"/>
              <a:t>: </a:t>
            </a:r>
            <a:r>
              <a:rPr lang="en-US" altLang="ko-KR" smtClean="0"/>
              <a:t>Rovert </a:t>
            </a:r>
            <a:r>
              <a:rPr lang="en-US" altLang="ko-KR"/>
              <a:t>Love / </a:t>
            </a:r>
            <a:r>
              <a:rPr lang="en-US" altLang="ko-KR" smtClean="0"/>
              <a:t>O'REILLY / 2013</a:t>
            </a:r>
            <a:endParaRPr lang="en-US" altLang="ko-KR" dirty="0" smtClean="0"/>
          </a:p>
          <a:p>
            <a:pPr lvl="1"/>
            <a:r>
              <a:rPr lang="en-US" dirty="0" smtClean="0"/>
              <a:t>URL: </a:t>
            </a:r>
          </a:p>
          <a:p>
            <a:pPr marL="914400" lvl="2" indent="0">
              <a:buNone/>
            </a:pPr>
            <a:r>
              <a:rPr lang="en-US" sz="1600" dirty="0" smtClean="0">
                <a:hlinkClick r:id="rId2"/>
              </a:rPr>
              <a:t>https</a:t>
            </a:r>
            <a:r>
              <a:rPr lang="en-US" sz="1600">
                <a:hlinkClick r:id="rId2"/>
              </a:rPr>
              <a:t>://</a:t>
            </a:r>
            <a:r>
              <a:rPr lang="en-US" sz="1600" smtClean="0">
                <a:hlinkClick r:id="rId2"/>
              </a:rPr>
              <a:t>moodle2.units.it/pluginfile.php/110718/mod_resource/content/2/Linux%20System%20Programming%2C%202nd%20Edition.pdf</a:t>
            </a:r>
            <a:endParaRPr lang="en-US" sz="1600"/>
          </a:p>
          <a:p>
            <a:pPr lvl="1"/>
            <a:r>
              <a:rPr lang="en-US" smtClean="0"/>
              <a:t>Errata</a:t>
            </a:r>
            <a:r>
              <a:rPr lang="en-US" smtClean="0">
                <a:solidFill>
                  <a:srgbClr val="00B050"/>
                </a:solidFill>
              </a:rPr>
              <a:t>: </a:t>
            </a:r>
            <a:r>
              <a:rPr lang="en-US" sz="2000">
                <a:solidFill>
                  <a:srgbClr val="00B050"/>
                </a:solidFill>
                <a:hlinkClick r:id="rId3"/>
              </a:rPr>
              <a:t>http://</a:t>
            </a:r>
            <a:r>
              <a:rPr lang="en-US" sz="2000" smtClean="0">
                <a:solidFill>
                  <a:srgbClr val="00B050"/>
                </a:solidFill>
                <a:hlinkClick r:id="rId3"/>
              </a:rPr>
              <a:t>www.oreilly.com/catalog/errata.csp?isbn=9781449339531</a:t>
            </a:r>
            <a:r>
              <a:rPr lang="en-US" sz="2000" smtClean="0"/>
              <a:t> </a:t>
            </a:r>
            <a:endParaRPr lang="en-US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</a:t>
            </a:r>
            <a:r>
              <a:rPr lang="ko-KR" altLang="en-US" dirty="0" smtClean="0"/>
              <a:t>주요 명령어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331713"/>
          </a:xfrm>
        </p:spPr>
        <p:txBody>
          <a:bodyPr>
            <a:normAutofit lnSpcReduction="10000"/>
          </a:bodyPr>
          <a:lstStyle/>
          <a:p>
            <a:r>
              <a:rPr lang="en-US" altLang="ko-KR" smtClean="0"/>
              <a:t>Linux</a:t>
            </a:r>
            <a:r>
              <a:rPr lang="ko-KR" altLang="en-US" smtClean="0"/>
              <a:t> </a:t>
            </a:r>
            <a:r>
              <a:rPr lang="ko-KR" altLang="en-US" dirty="0" smtClean="0"/>
              <a:t>주요 명령어</a:t>
            </a:r>
            <a:endParaRPr lang="en-US" dirty="0" smtClean="0"/>
          </a:p>
          <a:p>
            <a:pPr lvl="1"/>
            <a:r>
              <a:rPr lang="en-US" sz="180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www.usm.uni-muenchen.de/people/puls/lessons/intro_general/Linux/Linux_for_beginners.pdf</a:t>
            </a:r>
            <a:endParaRPr lang="en-US" dirty="0" smtClean="0"/>
          </a:p>
          <a:p>
            <a:r>
              <a:rPr lang="en-US" dirty="0" smtClean="0"/>
              <a:t>Book</a:t>
            </a:r>
          </a:p>
          <a:p>
            <a:pPr lvl="1"/>
            <a:r>
              <a:rPr lang="en-US" dirty="0" smtClean="0"/>
              <a:t>Unix Power Tools, 3</a:t>
            </a:r>
            <a:r>
              <a:rPr lang="en-US" baseline="30000" dirty="0" smtClean="0"/>
              <a:t>rd</a:t>
            </a:r>
            <a:r>
              <a:rPr lang="en-US" dirty="0" smtClean="0"/>
              <a:t> ed.</a:t>
            </a:r>
          </a:p>
          <a:p>
            <a:pPr lvl="2"/>
            <a:r>
              <a:rPr lang="en-US" dirty="0"/>
              <a:t>By </a:t>
            </a:r>
            <a:r>
              <a:rPr lang="en-US"/>
              <a:t>Mike </a:t>
            </a:r>
            <a:r>
              <a:rPr lang="en-US" smtClean="0"/>
              <a:t>Loukides</a:t>
            </a:r>
            <a:endParaRPr lang="en-US" dirty="0" smtClean="0"/>
          </a:p>
          <a:p>
            <a:pPr lvl="2"/>
            <a:r>
              <a:rPr lang="en-US" dirty="0"/>
              <a:t>Publisher: O'Reilly </a:t>
            </a:r>
            <a:r>
              <a:rPr lang="en-US" dirty="0" smtClean="0"/>
              <a:t>Media</a:t>
            </a:r>
            <a:endParaRPr lang="en-US" dirty="0"/>
          </a:p>
          <a:p>
            <a:pPr lvl="2"/>
            <a:r>
              <a:rPr lang="en-US" dirty="0"/>
              <a:t>Release Date: February </a:t>
            </a:r>
            <a:r>
              <a:rPr lang="en-US" dirty="0" smtClean="0"/>
              <a:t>2009</a:t>
            </a:r>
            <a:endParaRPr lang="en-US" dirty="0"/>
          </a:p>
          <a:p>
            <a:pPr lvl="2"/>
            <a:r>
              <a:rPr lang="en-US" dirty="0"/>
              <a:t>Pages: </a:t>
            </a:r>
            <a:r>
              <a:rPr lang="en-US" dirty="0" smtClean="0"/>
              <a:t>1160</a:t>
            </a:r>
          </a:p>
          <a:p>
            <a:pPr lvl="2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shop.oreilly.com/product/9780596003302.do</a:t>
            </a:r>
            <a:endParaRPr 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  <p:pic>
        <p:nvPicPr>
          <p:cNvPr id="1030" name="Picture 6" descr="https://images-na.ssl-images-amazon.com/images/I/51TNpdRGZ7L._SX379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08" y="2701833"/>
            <a:ext cx="1750655" cy="22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User/Group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196752"/>
            <a:ext cx="8686800" cy="115212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유닉스의 </a:t>
            </a:r>
            <a:r>
              <a:rPr lang="ko-KR" altLang="en-US" smtClean="0"/>
              <a:t>사용자는 </a:t>
            </a:r>
            <a:r>
              <a:rPr lang="ko-KR" altLang="en-US" dirty="0"/>
              <a:t>홈 </a:t>
            </a:r>
            <a:r>
              <a:rPr lang="ko-KR" altLang="en-US"/>
              <a:t>디렉터리를 </a:t>
            </a:r>
            <a:r>
              <a:rPr lang="ko-KR" altLang="en-US" smtClean="0"/>
              <a:t>가진다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파일을 조회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실행에 </a:t>
            </a:r>
            <a:r>
              <a:rPr lang="ko-KR" altLang="en-US"/>
              <a:t>관한 </a:t>
            </a:r>
            <a:r>
              <a:rPr lang="ko-KR" altLang="en-US" smtClean="0"/>
              <a:t>권한을 가진다</a:t>
            </a:r>
            <a:r>
              <a:rPr lang="en-US" altLang="ko-KR" smtClean="0"/>
              <a:t>.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07368" y="3028149"/>
            <a:ext cx="8291264" cy="14401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>
            <a:normAutofit/>
          </a:bodyPr>
          <a:lstStyle/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400" smtClean="0">
                <a:solidFill>
                  <a:schemeClr val="tx2"/>
                </a:solidFill>
              </a:rPr>
              <a:t>sudo </a:t>
            </a:r>
            <a:r>
              <a:rPr lang="en-US" altLang="ko-KR" sz="2400" dirty="0">
                <a:solidFill>
                  <a:schemeClr val="tx2"/>
                </a:solidFill>
              </a:rPr>
              <a:t>useradd </a:t>
            </a:r>
            <a:r>
              <a:rPr lang="en-US" altLang="ko-KR" sz="2400">
                <a:solidFill>
                  <a:schemeClr val="tx2"/>
                </a:solidFill>
              </a:rPr>
              <a:t>newUser         </a:t>
            </a:r>
            <a:r>
              <a:rPr lang="en-US" altLang="ko-KR" sz="2400" smtClean="0">
                <a:solidFill>
                  <a:schemeClr val="tx2"/>
                </a:solidFill>
              </a:rPr>
              <a:t> : </a:t>
            </a:r>
            <a:r>
              <a:rPr lang="ko-KR" altLang="en-US" sz="2400" dirty="0">
                <a:solidFill>
                  <a:schemeClr val="tx2"/>
                </a:solidFill>
              </a:rPr>
              <a:t>사용자 추가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400" dirty="0">
                <a:solidFill>
                  <a:schemeClr val="tx2"/>
                </a:solidFill>
              </a:rPr>
              <a:t>sudo addgroup newGroup     : </a:t>
            </a:r>
            <a:r>
              <a:rPr lang="ko-KR" altLang="en-US" sz="2400" dirty="0">
                <a:solidFill>
                  <a:schemeClr val="tx2"/>
                </a:solidFill>
              </a:rPr>
              <a:t>그룹 추가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342900" indent="-342900" defTabSz="914400" latinLnBrk="1">
              <a:spcBef>
                <a:spcPct val="20000"/>
              </a:spcBef>
              <a:buClr>
                <a:schemeClr val="accent1"/>
              </a:buClr>
              <a:buSzPct val="70000"/>
              <a:buFont typeface="Calibri" panose="020F0502020204030204" pitchFamily="34" charset="0"/>
              <a:buChar char="$"/>
              <a:defRPr/>
            </a:pPr>
            <a:r>
              <a:rPr lang="en-US" altLang="ko-KR" sz="2400" dirty="0">
                <a:solidFill>
                  <a:schemeClr val="tx2"/>
                </a:solidFill>
              </a:rPr>
              <a:t>sudo usermod –g newGroup newUser : </a:t>
            </a:r>
            <a:r>
              <a:rPr lang="ko-KR" altLang="en-US" sz="2400">
                <a:solidFill>
                  <a:schemeClr val="tx2"/>
                </a:solidFill>
              </a:rPr>
              <a:t>사용자 </a:t>
            </a:r>
            <a:r>
              <a:rPr lang="ko-KR" altLang="en-US" sz="2400" smtClean="0">
                <a:solidFill>
                  <a:schemeClr val="tx2"/>
                </a:solidFill>
              </a:rPr>
              <a:t>그룹변경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38939"/>
            <a:ext cx="8686800" cy="106749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ko-KR" smtClean="0"/>
              <a:t>Unix Philosophy : Everything is file.</a:t>
            </a:r>
          </a:p>
          <a:p>
            <a:pPr>
              <a:lnSpc>
                <a:spcPct val="100000"/>
              </a:lnSpc>
            </a:pPr>
            <a:r>
              <a:rPr lang="en-US" altLang="ko-KR" smtClean="0"/>
              <a:t>Unix</a:t>
            </a:r>
            <a:r>
              <a:rPr lang="ko-KR" altLang="en-US" dirty="0"/>
              <a:t>는 파일과 디바이스 및 폴더가 동등한 개념이다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Programming Language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Introduction to the C Programming </a:t>
            </a:r>
            <a:r>
              <a:rPr lang="en-US" dirty="0" smtClean="0"/>
              <a:t>Language and </a:t>
            </a:r>
            <a:r>
              <a:rPr lang="en-US" dirty="0"/>
              <a:t>Software </a:t>
            </a:r>
            <a:r>
              <a:rPr lang="en-US" dirty="0" smtClean="0"/>
              <a:t>Design</a:t>
            </a:r>
          </a:p>
          <a:p>
            <a:pPr lvl="1"/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www-personal.acfr.usyd.edu.au/tbailey/ctext/ctext.pdf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 Program  (</a:t>
            </a:r>
            <a:r>
              <a:rPr lang="en-US" smtClean="0"/>
              <a:t>p.3)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400" dirty="0" smtClean="0">
              <a:latin typeface="Andale Mono" panose="020B05090000000000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171450" lvl="1" indent="0">
              <a:buNone/>
            </a:pPr>
            <a:r>
              <a:rPr lang="en-US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/* File Name : hello.c */</a:t>
            </a:r>
          </a:p>
          <a:p>
            <a:pPr marL="171450" lvl="1" indent="0">
              <a:buNone/>
            </a:pPr>
            <a:endParaRPr lang="en-US" smtClean="0">
              <a:latin typeface="Andale Mono" panose="020B05090000000000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171450" lvl="1" indent="0">
              <a:buNone/>
            </a:pPr>
            <a:r>
              <a:rPr lang="en-US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/* </a:t>
            </a:r>
            <a:r>
              <a:rPr lang="en-US" dirty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First C program: Hello World </a:t>
            </a:r>
            <a:r>
              <a:rPr lang="en-US" dirty="0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*/</a:t>
            </a:r>
          </a:p>
          <a:p>
            <a:pPr marL="171450" lvl="1" indent="0">
              <a:buNone/>
            </a:pPr>
            <a:endParaRPr lang="en-US" dirty="0">
              <a:latin typeface="Andale Mono" panose="020B05090000000000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171450" lvl="1" indent="0">
              <a:buNone/>
            </a:pPr>
            <a:r>
              <a:rPr lang="en-US" dirty="0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#include </a:t>
            </a:r>
            <a:r>
              <a:rPr lang="en-US" dirty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&lt;stdio.h&gt;</a:t>
            </a:r>
          </a:p>
          <a:p>
            <a:pPr marL="171450" lvl="1" indent="0">
              <a:buNone/>
            </a:pPr>
            <a:endParaRPr lang="en-US" dirty="0">
              <a:latin typeface="Andale Mono" panose="020B05090000000000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171450" lvl="1" indent="0">
              <a:buNone/>
            </a:pPr>
            <a:r>
              <a:rPr lang="en-US" dirty="0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int </a:t>
            </a:r>
            <a:r>
              <a:rPr lang="en-US" dirty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main</a:t>
            </a:r>
            <a:r>
              <a:rPr lang="en-US" dirty="0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 int argc , char ** </a:t>
            </a:r>
            <a:r>
              <a:rPr lang="en-US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argv )</a:t>
            </a:r>
          </a:p>
          <a:p>
            <a:pPr marL="171450" lvl="1" indent="0">
              <a:buNone/>
            </a:pPr>
            <a:r>
              <a:rPr lang="en-US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{</a:t>
            </a:r>
            <a:endParaRPr lang="en-US" dirty="0">
              <a:latin typeface="Andale Mono" panose="020B05090000000000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171450" lvl="1" indent="0">
              <a:buNone/>
            </a:pPr>
            <a:r>
              <a:rPr lang="en-US" dirty="0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	printf( "</a:t>
            </a:r>
            <a:r>
              <a:rPr lang="en-US" dirty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Hello World</a:t>
            </a:r>
            <a:r>
              <a:rPr lang="en-US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!\</a:t>
            </a:r>
            <a:r>
              <a:rPr lang="en-US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n" </a:t>
            </a:r>
            <a:r>
              <a:rPr lang="en-US" dirty="0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);</a:t>
            </a:r>
          </a:p>
          <a:p>
            <a:pPr marL="171450" lvl="1" indent="0">
              <a:buNone/>
            </a:pPr>
            <a:r>
              <a:rPr lang="en-US" dirty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return 0 ;</a:t>
            </a:r>
            <a:endParaRPr lang="en-US" dirty="0">
              <a:latin typeface="Andale Mono" panose="020B05090000000000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marL="171450" lvl="1" indent="0">
              <a:buNone/>
            </a:pPr>
            <a:r>
              <a:rPr lang="en-US" dirty="0" smtClean="0">
                <a:latin typeface="Andale Mono" panose="020B05090000000000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}</a:t>
            </a:r>
            <a:endParaRPr lang="en-US" dirty="0">
              <a:latin typeface="Andale Mono" panose="020B05090000000000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printf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Syntax</a:t>
            </a:r>
          </a:p>
          <a:p>
            <a:pPr lvl="1"/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int printf( const char *format </a:t>
            </a:r>
            <a:r>
              <a:rPr lang="en-US" alt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[, arg]... 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400"/>
          </a:p>
          <a:p>
            <a:r>
              <a:rPr lang="en-US"/>
              <a:t>Prints formatted output to the standard output stream. </a:t>
            </a:r>
            <a:endParaRPr lang="en-US" smtClean="0"/>
          </a:p>
          <a:p>
            <a:r>
              <a:rPr lang="en-US" smtClean="0"/>
              <a:t>If </a:t>
            </a:r>
            <a:r>
              <a:rPr lang="en-US"/>
              <a:t>format includes format specifiers (subsequences beginning with %), the additional arguments following format are formatted and inserted in the resulting string replacing their respective specifiers</a:t>
            </a:r>
            <a:r>
              <a:rPr lang="en-US" smtClean="0"/>
              <a:t>.</a:t>
            </a:r>
          </a:p>
          <a:p>
            <a:r>
              <a:rPr lang="ko-KR" altLang="en-US" smtClean="0"/>
              <a:t>참고 자료</a:t>
            </a:r>
            <a:endParaRPr lang="en-US" altLang="ko-KR" smtClean="0"/>
          </a:p>
          <a:p>
            <a:pPr lvl="1"/>
            <a:r>
              <a:rPr lang="en-US" altLang="ko-KR">
                <a:hlinkClick r:id="rId2"/>
              </a:rPr>
              <a:t>http://</a:t>
            </a:r>
            <a:r>
              <a:rPr lang="en-US" altLang="ko-KR" smtClean="0">
                <a:hlinkClick r:id="rId2"/>
              </a:rPr>
              <a:t>www.cypress.com/file/54441/download</a:t>
            </a:r>
            <a:r>
              <a:rPr lang="en-US" altLang="ko-KR" smtClean="0"/>
              <a:t> </a:t>
            </a:r>
            <a:endParaRPr lang="en-US" altLang="ko-KR"/>
          </a:p>
          <a:p>
            <a:endParaRPr lang="en-US" altLang="ko-KR" smtClean="0"/>
          </a:p>
          <a:p>
            <a:pPr lvl="1"/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printf functions</a:t>
            </a:r>
            <a:endParaRPr 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008191"/>
              </p:ext>
            </p:extLst>
          </p:nvPr>
        </p:nvGraphicFramePr>
        <p:xfrm>
          <a:off x="681038" y="1189395"/>
          <a:ext cx="8543925" cy="227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274">
                  <a:extLst>
                    <a:ext uri="{9D8B030D-6E8A-4147-A177-3AD203B41FA5}">
                      <a16:colId xmlns:a16="http://schemas.microsoft.com/office/drawing/2014/main" val="2848496598"/>
                    </a:ext>
                  </a:extLst>
                </a:gridCol>
                <a:gridCol w="1673352">
                  <a:extLst>
                    <a:ext uri="{9D8B030D-6E8A-4147-A177-3AD203B41FA5}">
                      <a16:colId xmlns:a16="http://schemas.microsoft.com/office/drawing/2014/main" val="3829413747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1714666239"/>
                    </a:ext>
                  </a:extLst>
                </a:gridCol>
                <a:gridCol w="1636776">
                  <a:extLst>
                    <a:ext uri="{9D8B030D-6E8A-4147-A177-3AD203B41FA5}">
                      <a16:colId xmlns:a16="http://schemas.microsoft.com/office/drawing/2014/main" val="3429714538"/>
                    </a:ext>
                  </a:extLst>
                </a:gridCol>
                <a:gridCol w="1717739">
                  <a:extLst>
                    <a:ext uri="{9D8B030D-6E8A-4147-A177-3AD203B41FA5}">
                      <a16:colId xmlns:a16="http://schemas.microsoft.com/office/drawing/2014/main" val="3128565217"/>
                    </a:ext>
                  </a:extLst>
                </a:gridCol>
              </a:tblGrid>
              <a:tr h="455323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option\target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stdout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752077"/>
                  </a:ext>
                </a:extLst>
              </a:tr>
              <a:tr h="455323">
                <a:tc>
                  <a:txBody>
                    <a:bodyPr/>
                    <a:lstStyle/>
                    <a:p>
                      <a:pPr algn="r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Andale Mono" panose="020B0509000000000004" pitchFamily="49" charset="0"/>
                          <a:cs typeface="Times New Roman" panose="02020603050405020304" pitchFamily="18" charset="0"/>
                        </a:rPr>
                        <a:t>printf</a:t>
                      </a:r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Andale Mono" panose="020B0509000000000004" pitchFamily="49" charset="0"/>
                          <a:cs typeface="Times New Roman" panose="02020603050405020304" pitchFamily="18" charset="0"/>
                        </a:rPr>
                        <a:t>fprintf</a:t>
                      </a:r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Andale Mono" panose="020B0509000000000004" pitchFamily="49" charset="0"/>
                          <a:cs typeface="Times New Roman" panose="02020603050405020304" pitchFamily="18" charset="0"/>
                        </a:rPr>
                        <a:t>sprintf</a:t>
                      </a:r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705697"/>
                  </a:ext>
                </a:extLst>
              </a:tr>
              <a:tr h="455323"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Andale Mono" panose="020B0509000000000004" pitchFamily="49" charset="0"/>
                          <a:cs typeface="Times New Roman" panose="02020603050405020304" pitchFamily="18" charset="0"/>
                        </a:rPr>
                        <a:t>wprintf</a:t>
                      </a:r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Andale Mono" panose="020B0509000000000004" pitchFamily="49" charset="0"/>
                          <a:cs typeface="Times New Roman" panose="02020603050405020304" pitchFamily="18" charset="0"/>
                        </a:rPr>
                        <a:t>fwprintf</a:t>
                      </a:r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latin typeface="Andale Mono" panose="020B0509000000000004" pitchFamily="49" charset="0"/>
                          <a:cs typeface="Times New Roman" panose="02020603050405020304" pitchFamily="18" charset="0"/>
                        </a:rPr>
                        <a:t>swprintf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wide-character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90837"/>
                  </a:ext>
                </a:extLst>
              </a:tr>
              <a:tr h="455323"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Andale Mono" panose="020B0509000000000004" pitchFamily="49" charset="0"/>
                          <a:cs typeface="Times New Roman" panose="02020603050405020304" pitchFamily="18" charset="0"/>
                        </a:rPr>
                        <a:t>snprintf</a:t>
                      </a:r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540048"/>
                  </a:ext>
                </a:extLst>
              </a:tr>
              <a:tr h="455323"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smtClean="0">
                          <a:latin typeface="Andale Mono" panose="020B0509000000000004" pitchFamily="49" charset="0"/>
                          <a:cs typeface="Times New Roman" panose="02020603050405020304" pitchFamily="18" charset="0"/>
                        </a:rPr>
                        <a:t>snwprintf</a:t>
                      </a:r>
                      <a:endParaRPr lang="en-US" sz="2000">
                        <a:latin typeface="Andale Mono" panose="020B050900000000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5292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53916"/>
              </p:ext>
            </p:extLst>
          </p:nvPr>
        </p:nvGraphicFramePr>
        <p:xfrm>
          <a:off x="681038" y="3641682"/>
          <a:ext cx="8543925" cy="271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970">
                  <a:extLst>
                    <a:ext uri="{9D8B030D-6E8A-4147-A177-3AD203B41FA5}">
                      <a16:colId xmlns:a16="http://schemas.microsoft.com/office/drawing/2014/main" val="3172693852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399291576"/>
                    </a:ext>
                  </a:extLst>
                </a:gridCol>
                <a:gridCol w="474155">
                  <a:extLst>
                    <a:ext uri="{9D8B030D-6E8A-4147-A177-3AD203B41FA5}">
                      <a16:colId xmlns:a16="http://schemas.microsoft.com/office/drawing/2014/main" val="1077908785"/>
                    </a:ext>
                  </a:extLst>
                </a:gridCol>
              </a:tblGrid>
              <a:tr h="474405"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No.</a:t>
                      </a:r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Syntax</a:t>
                      </a:r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641458"/>
                  </a:ext>
                </a:extLst>
              </a:tr>
              <a:tr h="560066"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int  printf   (                                                   const char *format [, argument] ... );</a:t>
                      </a:r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463544"/>
                  </a:ext>
                </a:extLst>
              </a:tr>
              <a:tr h="560066"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int  fprintf  ( FILE *stream,                         const char *format [, argument] ... ); </a:t>
                      </a:r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*</a:t>
                      </a:r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60535"/>
                  </a:ext>
                </a:extLst>
              </a:tr>
              <a:tr h="560066"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int  sprintf  ( char *buffer,                          const char *format [, argument] ... );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latin typeface="+mn-lt"/>
                          <a:cs typeface="Times New Roman" panose="02020603050405020304" pitchFamily="18" charset="0"/>
                        </a:rPr>
                        <a:t>x</a:t>
                      </a:r>
                      <a:endParaRPr lang="en-US" sz="18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906497"/>
                  </a:ext>
                </a:extLst>
              </a:tr>
              <a:tr h="560066"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solidFill>
                            <a:srgbClr val="7030A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b="1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smtClean="0">
                          <a:solidFill>
                            <a:srgbClr val="7030A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int  snprintf( char *buffer, size_t count, const char *format [, argument] ... ); </a:t>
                      </a:r>
                      <a:endParaRPr lang="en-US" sz="1800" b="1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solidFill>
                            <a:srgbClr val="7030A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O</a:t>
                      </a:r>
                      <a:endParaRPr lang="en-US" sz="1800" b="1">
                        <a:solidFill>
                          <a:srgbClr val="7030A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230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6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89206" y="3354158"/>
            <a:ext cx="6361471" cy="1692656"/>
          </a:xfrm>
        </p:spPr>
        <p:txBody>
          <a:bodyPr>
            <a:normAutofit/>
          </a:bodyPr>
          <a:lstStyle/>
          <a:p>
            <a:r>
              <a:rPr lang="en-US" sz="4800" smtClean="0"/>
              <a:t>Error Handling</a:t>
            </a:r>
            <a:endParaRPr lang="en-US" sz="48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85660" y="1774109"/>
            <a:ext cx="2768564" cy="649922"/>
          </a:xfrm>
        </p:spPr>
        <p:txBody>
          <a:bodyPr/>
          <a:lstStyle/>
          <a:p>
            <a:r>
              <a:rPr lang="en-US" smtClean="0"/>
              <a:t>CHAPTER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Why is an Error Handling important?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112868"/>
          </a:xfrm>
        </p:spPr>
        <p:txBody>
          <a:bodyPr>
            <a:normAutofit lnSpcReduction="10000"/>
          </a:bodyPr>
          <a:lstStyle/>
          <a:p>
            <a:r>
              <a:rPr lang="ko-KR" altLang="en-US" sz="2000" smtClean="0"/>
              <a:t>삼성증권 최악의 </a:t>
            </a:r>
            <a:r>
              <a:rPr lang="ko-KR" altLang="en-US" sz="2000"/>
              <a:t>배당 </a:t>
            </a:r>
            <a:r>
              <a:rPr lang="ko-KR" altLang="en-US" sz="2000" smtClean="0"/>
              <a:t>사고</a:t>
            </a:r>
            <a:r>
              <a:rPr lang="en-US" altLang="ko-KR" sz="2000" smtClean="0"/>
              <a:t>.</a:t>
            </a:r>
          </a:p>
          <a:p>
            <a:pPr lvl="1"/>
            <a:r>
              <a:rPr lang="ko-KR" altLang="en-US" sz="1600" smtClean="0"/>
              <a:t>주당 </a:t>
            </a:r>
            <a:r>
              <a:rPr lang="en-US" altLang="ko-KR" sz="1600"/>
              <a:t>1000</a:t>
            </a:r>
            <a:r>
              <a:rPr lang="ko-KR" altLang="en-US" sz="1600"/>
              <a:t>원을 배당해야 하는데</a:t>
            </a:r>
            <a:r>
              <a:rPr lang="en-US" altLang="ko-KR" sz="1600"/>
              <a:t>, </a:t>
            </a:r>
            <a:r>
              <a:rPr lang="ko-KR" altLang="en-US" sz="1600"/>
              <a:t>전산실수로 주당 </a:t>
            </a:r>
            <a:r>
              <a:rPr lang="en-US" altLang="ko-KR" sz="1600"/>
              <a:t>1000</a:t>
            </a:r>
            <a:r>
              <a:rPr lang="ko-KR" altLang="en-US" sz="1600"/>
              <a:t>주</a:t>
            </a:r>
            <a:r>
              <a:rPr lang="en-US" altLang="ko-KR" sz="1600"/>
              <a:t>(4000</a:t>
            </a:r>
            <a:r>
              <a:rPr lang="ko-KR" altLang="en-US" sz="1600"/>
              <a:t>만원 상당</a:t>
            </a:r>
            <a:r>
              <a:rPr lang="en-US" altLang="ko-KR" sz="1600"/>
              <a:t>)</a:t>
            </a:r>
            <a:r>
              <a:rPr lang="ko-KR" altLang="en-US" sz="1600"/>
              <a:t>가 배정됐다</a:t>
            </a:r>
            <a:r>
              <a:rPr lang="en-US" altLang="ko-KR" sz="1600" smtClean="0"/>
              <a:t>. </a:t>
            </a:r>
            <a:r>
              <a:rPr lang="ko-KR" altLang="en-US" sz="1600" smtClean="0"/>
              <a:t>이날 </a:t>
            </a:r>
            <a:r>
              <a:rPr lang="ko-KR" altLang="en-US" sz="1600"/>
              <a:t>잘못 부여된 주식배당 </a:t>
            </a:r>
            <a:r>
              <a:rPr lang="ko-KR" altLang="en-US" sz="1600" smtClean="0"/>
              <a:t>물량이 </a:t>
            </a:r>
            <a:r>
              <a:rPr lang="en-US" altLang="ko-KR" sz="1600" smtClean="0"/>
              <a:t>113</a:t>
            </a:r>
            <a:r>
              <a:rPr lang="ko-KR" altLang="en-US" sz="1600" smtClean="0"/>
              <a:t>조원에 이른다</a:t>
            </a:r>
            <a:r>
              <a:rPr lang="en-US" altLang="ko-KR" sz="1600" smtClean="0"/>
              <a:t>.</a:t>
            </a:r>
          </a:p>
          <a:p>
            <a:r>
              <a:rPr lang="ko-KR" altLang="en-US" sz="2000"/>
              <a:t>유로컨트롤 </a:t>
            </a:r>
            <a:r>
              <a:rPr lang="en-US" altLang="ko-KR" sz="2000"/>
              <a:t>"2</a:t>
            </a:r>
            <a:r>
              <a:rPr lang="ko-KR" altLang="en-US" sz="2000"/>
              <a:t>만</a:t>
            </a:r>
            <a:r>
              <a:rPr lang="en-US" altLang="ko-KR" sz="2000"/>
              <a:t>9</a:t>
            </a:r>
            <a:r>
              <a:rPr lang="ko-KR" altLang="en-US" sz="2000"/>
              <a:t>천</a:t>
            </a:r>
            <a:r>
              <a:rPr lang="en-US" altLang="ko-KR" sz="2000"/>
              <a:t>500</a:t>
            </a:r>
            <a:r>
              <a:rPr lang="ko-KR" altLang="en-US" sz="2000"/>
              <a:t>편 가운데 절반 정도 이착륙 지연</a:t>
            </a:r>
            <a:r>
              <a:rPr lang="en-US" altLang="ko-KR" sz="2000"/>
              <a:t>"</a:t>
            </a:r>
          </a:p>
          <a:p>
            <a:pPr lvl="1"/>
            <a:r>
              <a:rPr lang="en-US" altLang="ko-KR" sz="1600" smtClean="0"/>
              <a:t>"</a:t>
            </a:r>
            <a:r>
              <a:rPr lang="en-US" altLang="ko-KR" sz="1600"/>
              <a:t>1</a:t>
            </a:r>
            <a:r>
              <a:rPr lang="ko-KR" altLang="en-US" sz="1600"/>
              <a:t>만 </a:t>
            </a:r>
            <a:r>
              <a:rPr lang="en-US" altLang="ko-KR" sz="1600"/>
              <a:t>5,000</a:t>
            </a:r>
            <a:r>
              <a:rPr lang="ko-KR" altLang="en-US" sz="1600"/>
              <a:t>대 비행기 발 묶여</a:t>
            </a:r>
            <a:r>
              <a:rPr lang="en-US" altLang="ko-KR" sz="1600"/>
              <a:t>" </a:t>
            </a:r>
            <a:r>
              <a:rPr lang="ko-KR" altLang="en-US" sz="1600"/>
              <a:t>유럽 </a:t>
            </a:r>
            <a:r>
              <a:rPr lang="ko-KR" altLang="en-US" sz="1600" smtClean="0"/>
              <a:t>항공대란</a:t>
            </a:r>
            <a:endParaRPr lang="en-US" altLang="ko-KR" sz="1600" smtClean="0"/>
          </a:p>
          <a:p>
            <a:pPr lvl="1"/>
            <a:r>
              <a:rPr lang="ko-KR" altLang="en-US" sz="1600"/>
              <a:t>유럽 항공교통 통제기구 기술적 </a:t>
            </a:r>
            <a:r>
              <a:rPr lang="ko-KR" altLang="en-US" sz="1600" smtClean="0"/>
              <a:t>문제</a:t>
            </a:r>
            <a:endParaRPr lang="ko-KR" altLang="en-US" sz="1600"/>
          </a:p>
          <a:p>
            <a:pPr lvl="1"/>
            <a:r>
              <a:rPr lang="ko-KR" altLang="en-US" sz="1600"/>
              <a:t>항공기 이착륙 지연</a:t>
            </a:r>
            <a:r>
              <a:rPr lang="en-US" altLang="ko-KR" sz="1600"/>
              <a:t>, </a:t>
            </a:r>
            <a:r>
              <a:rPr lang="ko-KR" altLang="en-US" sz="1600"/>
              <a:t>공항마다 큰 </a:t>
            </a:r>
            <a:r>
              <a:rPr lang="ko-KR" altLang="en-US" sz="1600" smtClean="0"/>
              <a:t>혼잡</a:t>
            </a:r>
            <a:endParaRPr lang="en-US" altLang="ko-KR" sz="1600" smtClean="0"/>
          </a:p>
          <a:p>
            <a:r>
              <a:rPr lang="ko-KR" altLang="en-US" sz="2000"/>
              <a:t>페이스북</a:t>
            </a:r>
            <a:r>
              <a:rPr lang="en-US" altLang="ko-KR" sz="2000"/>
              <a:t>, </a:t>
            </a:r>
            <a:r>
              <a:rPr lang="ko-KR" altLang="en-US" sz="2000"/>
              <a:t>데이터 유출 </a:t>
            </a:r>
            <a:r>
              <a:rPr lang="ko-KR" altLang="en-US" sz="2000" smtClean="0"/>
              <a:t>사고</a:t>
            </a:r>
            <a:endParaRPr lang="en-US" altLang="ko-KR" sz="2000" smtClean="0"/>
          </a:p>
          <a:p>
            <a:pPr lvl="1"/>
            <a:r>
              <a:rPr lang="ko-KR" altLang="en-US" sz="1600"/>
              <a:t>페이스북 계정 </a:t>
            </a:r>
            <a:r>
              <a:rPr lang="en-US" altLang="ko-KR" sz="1600"/>
              <a:t>8,700</a:t>
            </a:r>
            <a:r>
              <a:rPr lang="ko-KR" altLang="en-US" sz="1600"/>
              <a:t>만 건의 데이터가 미국 대선을 위한 타깃 광고에 부적절하게 활용된 사건</a:t>
            </a:r>
            <a:endParaRPr lang="en-US" altLang="ko-KR" sz="1600" smtClean="0"/>
          </a:p>
          <a:p>
            <a:r>
              <a:rPr lang="en-US" altLang="ko-KR" sz="2000" smtClean="0"/>
              <a:t>Intel CPU Meltdown </a:t>
            </a:r>
            <a:r>
              <a:rPr lang="ko-KR" altLang="en-US" sz="2000" smtClean="0"/>
              <a:t>버그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“</a:t>
            </a:r>
            <a:r>
              <a:rPr lang="en-US" altLang="ko-KR" sz="1600"/>
              <a:t>CPU</a:t>
            </a:r>
            <a:r>
              <a:rPr lang="ko-KR" altLang="en-US" sz="1600"/>
              <a:t>들이 성능을 최적화하기 위해 적용하는 ‘추측 실행’</a:t>
            </a:r>
            <a:r>
              <a:rPr lang="en-US" altLang="ko-KR" sz="1600"/>
              <a:t>(speculative execution) </a:t>
            </a:r>
            <a:r>
              <a:rPr lang="ko-KR" altLang="en-US" sz="1600"/>
              <a:t>기술로 인해 발생하는 심각한 보안 </a:t>
            </a:r>
            <a:r>
              <a:rPr lang="ko-KR" altLang="en-US" sz="1600" smtClean="0"/>
              <a:t>결함</a:t>
            </a:r>
            <a:r>
              <a:rPr lang="en-US" altLang="ko-KR" sz="1600" smtClean="0"/>
              <a:t>.</a:t>
            </a:r>
          </a:p>
          <a:p>
            <a:pPr lvl="1"/>
            <a:r>
              <a:rPr lang="en-US" altLang="ko-KR" sz="1600" smtClean="0"/>
              <a:t>“</a:t>
            </a:r>
            <a:r>
              <a:rPr lang="ko-KR" altLang="en-US" sz="1600"/>
              <a:t>허가 받지 않은 프로세스가 시스템 메모리에서 비밀번호나 암호화 열쇠 또는 다른 애플리케이션에 열려 있는 민감한 정보를 읽을 수 </a:t>
            </a:r>
            <a:r>
              <a:rPr lang="ko-KR" altLang="en-US" sz="1600" smtClean="0"/>
              <a:t>있다</a:t>
            </a:r>
            <a:r>
              <a:rPr lang="en-US" altLang="ko-KR" sz="1600" smtClean="0"/>
              <a:t>.</a:t>
            </a:r>
            <a:r>
              <a:rPr lang="en-US" altLang="ko-KR" sz="2000" smtClean="0"/>
              <a:t> </a:t>
            </a:r>
            <a:endParaRPr lang="en-US" altLang="ko-KR" sz="1600" smtClean="0"/>
          </a:p>
          <a:p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pic>
        <p:nvPicPr>
          <p:cNvPr id="1032" name="Picture 8" descr="ì¼ì±è­, ìµë 110ì¡°ìë ë°°ë¹ ì¬ê³ â¦ëª¨ë´í´ì ë ë¼ëì ìì¡æ° ì´ì´ì§ ë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92" y="5483550"/>
            <a:ext cx="2311214" cy="7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ë©í¸ë¤ì´ê³¼ ì¤íí° ê³µê²©ì ë°íí ì°êµ¬ì§ì´ ííì´ì§ì ë´ê±´ ìì´ì½ë¤. ë©í¸ë¤ì´ì ë³´ìì ë»íë ë°©í¨ê° ë¹ìë´ë¦¬ë ê²ì¼ë¡, ì¤íí°ë âë¶ê¸°âë¥¼ ë¯íë ëë­ê°ì§ë¥¼ ë  ì ë ¹ì¼ë¡ íííë¤. ê·¸ë¦¼ì ê·ì½ì§ë§ ê·¸ í¨ê³¼ë ì í ê·ì½ì§ ìì ì ìë¤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00" y="5402660"/>
            <a:ext cx="1256275" cy="84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external-hkg3-1.xx.fbcdn.net/safe_image.php?d=AQD4TyUf-yEPYwRH&amp;w=476&amp;h=249&amp;url=http%3A%2F%2Fimg1.daumcdn.net%2Fthumb%2FS1200x630%2F%3Ffname%3Dhttps%3A%2F%2Ft1.daumcdn.net%2Fnews%2F201804%2F04%2Fhankooki%2F20180404073728533nyfa.jpg&amp;cfs=1&amp;upscale=1&amp;fallback=news_d_placeholder_publisher&amp;_nc_hash=AQBe3DTQMujE-kW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51" y="5443205"/>
            <a:ext cx="1502662" cy="7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facebo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93" y="5434039"/>
            <a:ext cx="792066" cy="79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45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Error Handling (p. 21)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4907785"/>
          </a:xfrm>
        </p:spPr>
        <p:txBody>
          <a:bodyPr>
            <a:normAutofit lnSpcReduction="10000"/>
          </a:bodyPr>
          <a:lstStyle/>
          <a:p>
            <a:r>
              <a:rPr lang="en-US"/>
              <a:t>In system programming, an error is signified via a function’s return value </a:t>
            </a:r>
            <a:r>
              <a:rPr lang="en-US" smtClean="0"/>
              <a:t>and described </a:t>
            </a:r>
            <a:r>
              <a:rPr lang="en-US"/>
              <a:t>via a special variable, </a:t>
            </a:r>
            <a:r>
              <a:rPr lang="en-US">
                <a:latin typeface="+mn-lt"/>
                <a:ea typeface="맑은 고딕" panose="020B0503020000020004" pitchFamily="50" charset="-127"/>
              </a:rPr>
              <a:t>errno</a:t>
            </a:r>
            <a:r>
              <a:rPr lang="en-US" smtClean="0"/>
              <a:t>.</a:t>
            </a:r>
          </a:p>
          <a:p>
            <a:r>
              <a:rPr lang="en-US"/>
              <a:t>This variable is declared in &lt;errno.h&gt; as follows:</a:t>
            </a:r>
          </a:p>
          <a:p>
            <a:pPr marL="457200" lvl="1" indent="0">
              <a:buNone/>
            </a:pPr>
            <a:r>
              <a:rPr lang="en-US" b="1" smtClean="0"/>
              <a:t>	</a:t>
            </a:r>
            <a:r>
              <a:rPr lang="en-US" b="1" smtClean="0">
                <a:latin typeface="+mn-lt"/>
              </a:rPr>
              <a:t>extern </a:t>
            </a:r>
            <a:r>
              <a:rPr lang="en-US" b="1">
                <a:latin typeface="+mn-lt"/>
              </a:rPr>
              <a:t>int </a:t>
            </a:r>
            <a:r>
              <a:rPr lang="en-US">
                <a:latin typeface="+mn-lt"/>
              </a:rPr>
              <a:t>errno</a:t>
            </a:r>
            <a:r>
              <a:rPr lang="en-US" smtClean="0">
                <a:latin typeface="+mn-lt"/>
              </a:rPr>
              <a:t>;</a:t>
            </a:r>
          </a:p>
          <a:p>
            <a:r>
              <a:rPr lang="en-US" smtClean="0"/>
              <a:t>Erros and their descriptions</a:t>
            </a:r>
          </a:p>
          <a:p>
            <a:pPr lvl="1"/>
            <a:r>
              <a:rPr lang="en-US" smtClean="0"/>
              <a:t>Table 1-2</a:t>
            </a:r>
          </a:p>
          <a:p>
            <a:r>
              <a:rPr lang="en-US" i="1" smtClean="0">
                <a:solidFill>
                  <a:srgbClr val="7030A0"/>
                </a:solidFill>
              </a:rPr>
              <a:t>errno</a:t>
            </a:r>
          </a:p>
          <a:p>
            <a:pPr lvl="1"/>
            <a:r>
              <a:rPr lang="en-US" smtClean="0">
                <a:solidFill>
                  <a:srgbClr val="7030A0"/>
                </a:solidFill>
              </a:rPr>
              <a:t>In single-thread, </a:t>
            </a:r>
            <a:r>
              <a:rPr lang="en-US">
                <a:solidFill>
                  <a:srgbClr val="7030A0"/>
                </a:solidFill>
              </a:rPr>
              <a:t>errno is a global </a:t>
            </a:r>
            <a:r>
              <a:rPr lang="en-US" smtClean="0">
                <a:solidFill>
                  <a:srgbClr val="7030A0"/>
                </a:solidFill>
              </a:rPr>
              <a:t>variable.</a:t>
            </a:r>
          </a:p>
          <a:p>
            <a:pPr lvl="1"/>
            <a:r>
              <a:rPr lang="en-US" smtClean="0">
                <a:solidFill>
                  <a:srgbClr val="7030A0"/>
                </a:solidFill>
              </a:rPr>
              <a:t>In multi-threas, errno </a:t>
            </a:r>
            <a:r>
              <a:rPr lang="en-US">
                <a:solidFill>
                  <a:srgbClr val="7030A0"/>
                </a:solidFill>
              </a:rPr>
              <a:t>is stored per-thread, and is thus threadsafe.</a:t>
            </a:r>
            <a:endParaRPr lang="en-US" smtClean="0">
              <a:solidFill>
                <a:srgbClr val="7030A0"/>
              </a:solidFill>
            </a:endParaRP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메모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 Repository</a:t>
            </a:r>
          </a:p>
          <a:p>
            <a:pPr lvl="1"/>
            <a:r>
              <a:rPr lang="en-US" altLang="ko-KR" dirty="0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github.com/sunabove/lec_100_linux</a:t>
            </a:r>
            <a:r>
              <a:rPr lang="en-US" altLang="ko-KR" smtClean="0"/>
              <a:t>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(1) Error reporting (p. 22)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04591"/>
              </p:ext>
            </p:extLst>
          </p:nvPr>
        </p:nvGraphicFramePr>
        <p:xfrm>
          <a:off x="681038" y="1255711"/>
          <a:ext cx="8543926" cy="368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066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249860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62860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perror( )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62860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</a:t>
                      </a:r>
                      <a:r>
                        <a:rPr lang="en-US" sz="20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 system error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1091342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2000" b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perror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 function produces a message on standard error describing the last error encountered during a call to a system or library function. 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832494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#include &lt;stdio.h&gt;</a:t>
                      </a:r>
                      <a:endParaRPr lang="en-US" sz="2000" b="1" smtClean="0">
                        <a:solidFill>
                          <a:srgbClr val="007789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sz="2000" b="1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perror 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smtClean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const </a:t>
                      </a:r>
                      <a:r>
                        <a:rPr lang="en-US" sz="2000" b="1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char </a:t>
                      </a:r>
                      <a:r>
                        <a:rPr lang="en-US" sz="200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str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);</a:t>
                      </a:r>
                      <a:endParaRPr lang="en-US" sz="20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832494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b="1" smtClean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close 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fd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200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== </a:t>
                      </a:r>
                      <a:r>
                        <a:rPr lang="en-US" sz="2000" smtClean="0">
                          <a:solidFill>
                            <a:srgbClr val="AB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sz="2000" smtClean="0">
                          <a:solidFill>
                            <a:srgbClr val="FF66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457200" lvl="1" indent="0">
                        <a:buNone/>
                      </a:pP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perror 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smtClean="0">
                          <a:solidFill>
                            <a:srgbClr val="CD33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"close"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);</a:t>
                      </a:r>
                      <a:endParaRPr lang="en-US" sz="20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68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(2) Error </a:t>
            </a:r>
            <a:r>
              <a:rPr lang="en-US"/>
              <a:t>reporting (p. 23)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96150"/>
              </p:ext>
            </p:extLst>
          </p:nvPr>
        </p:nvGraphicFramePr>
        <p:xfrm>
          <a:off x="681038" y="1255713"/>
          <a:ext cx="8543926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06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158420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strerror( )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string describing error number</a:t>
                      </a:r>
                      <a:endParaRPr lang="en-US" sz="2000" baseline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2000" b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strerror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 function returns a pointer to a string that describes the error code passed in the argument </a:t>
                      </a:r>
                      <a:r>
                        <a:rPr lang="en-US" sz="2000" i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errnum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possibly using the </a:t>
                      </a:r>
                      <a:r>
                        <a:rPr lang="en-US" sz="2000" b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LC_MESSAGES 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 of the current locale to select the appropriate language. (For example, if </a:t>
                      </a:r>
                      <a:r>
                        <a:rPr lang="en-US" sz="2000" i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errnum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</a:t>
                      </a:r>
                      <a:r>
                        <a:rPr lang="en-US" sz="2000" b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EINVAL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the returned description will be "Invalid argument".) This string must not be modified by the application, but may be modified by a subsequent call to </a:t>
                      </a:r>
                      <a:r>
                        <a:rPr lang="en-US" sz="2000" b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strerror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 or </a:t>
                      </a:r>
                      <a:r>
                        <a:rPr lang="en-US" sz="2000" b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strerror_l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(). No other library function will modify this string.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#include &lt;stdio.h&gt;</a:t>
                      </a:r>
                      <a:endParaRPr lang="en-US" sz="2000" b="1" smtClean="0">
                        <a:solidFill>
                          <a:srgbClr val="007789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sz="2000" b="1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char * </a:t>
                      </a: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strerror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sz="2000" b="1" smtClean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errnum 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);</a:t>
                      </a:r>
                      <a:endParaRPr lang="en-US" sz="20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char * error_message</a:t>
                      </a:r>
                      <a:r>
                        <a:rPr lang="en-US" sz="2000" baseline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= strerror( errnum ) ;</a:t>
                      </a:r>
                      <a:endParaRPr lang="en-US" sz="20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41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(3) Error </a:t>
            </a:r>
            <a:r>
              <a:rPr lang="en-US"/>
              <a:t>reporting (p. 23)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25454"/>
              </p:ext>
            </p:extLst>
          </p:nvPr>
        </p:nvGraphicFramePr>
        <p:xfrm>
          <a:off x="681038" y="1255712"/>
          <a:ext cx="8543926" cy="3612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053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404873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60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strerror_r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60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string describing error number</a:t>
                      </a:r>
                      <a:endParaRPr lang="en-US" sz="2000" baseline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1062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20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strerror_r</a:t>
                      </a:r>
                      <a:r>
                        <a:rPr lang="en-US" sz="20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function is similar to </a:t>
                      </a:r>
                      <a:r>
                        <a:rPr lang="en-US" sz="20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strerror</a:t>
                      </a:r>
                      <a:r>
                        <a:rPr lang="en-US" sz="20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 but is thread safe.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0" i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call to strerror_r() returns 0 on success, and −1 on failure.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0" i="0" u="none" strike="noStrike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Humorously, it sets errno on error.</a:t>
                      </a:r>
                      <a:endParaRPr lang="en-US" sz="20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8145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&lt;string.h&gt;</a:t>
                      </a:r>
                    </a:p>
                    <a:p>
                      <a:pPr marL="0" lvl="0" indent="0">
                        <a:lnSpc>
                          <a:spcPct val="100000"/>
                        </a:lnSpc>
                        <a:buNone/>
                      </a:pPr>
                      <a:r>
                        <a:rPr lang="de-DE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de-DE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strerror_r </a:t>
                      </a:r>
                      <a:r>
                        <a:rPr lang="de-DE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de-DE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de-DE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errnum</a:t>
                      </a:r>
                      <a:r>
                        <a:rPr lang="de-DE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de-DE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char </a:t>
                      </a:r>
                      <a:r>
                        <a:rPr lang="de-DE" sz="1800" b="0" i="0" u="none" strike="noStrike" baseline="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de-DE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buf</a:t>
                      </a:r>
                      <a:r>
                        <a:rPr lang="de-DE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de-DE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size_t </a:t>
                      </a:r>
                      <a:r>
                        <a:rPr lang="de-DE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de-DE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8145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0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char buf[100];</a:t>
                      </a:r>
                    </a:p>
                    <a:p>
                      <a:pPr marL="0" lv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0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int err = </a:t>
                      </a:r>
                      <a:r>
                        <a:rPr lang="de-DE" sz="20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strerror_r </a:t>
                      </a:r>
                      <a:r>
                        <a:rPr lang="de-DE" sz="20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de-DE" sz="20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errnum</a:t>
                      </a:r>
                      <a:r>
                        <a:rPr lang="de-DE" sz="20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de-DE" sz="20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buf</a:t>
                      </a:r>
                      <a:r>
                        <a:rPr lang="de-DE" sz="20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de-DE" sz="20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sizeof( buf ) </a:t>
                      </a:r>
                      <a:r>
                        <a:rPr lang="de-DE" sz="20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sz="2000" b="0" i="0" u="none" strike="noStrike" baseline="0" smtClean="0">
                        <a:solidFill>
                          <a:srgbClr val="009A9A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7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(4) fflush (p. 82)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951129"/>
              </p:ext>
            </p:extLst>
          </p:nvPr>
        </p:nvGraphicFramePr>
        <p:xfrm>
          <a:off x="681038" y="1255712"/>
          <a:ext cx="8543926" cy="4300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06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158420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fflush( )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flush a stream</a:t>
                      </a:r>
                      <a:endParaRPr lang="en-US" sz="2000" baseline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1202643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output streams, </a:t>
                      </a:r>
                      <a:r>
                        <a:rPr lang="en-US" sz="2000" b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fflush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 forces a write of all user-space buffered data for the given output or update </a:t>
                      </a:r>
                      <a:r>
                        <a:rPr lang="en-US" sz="2000" i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stream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via the stream's underlying write function.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838205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#include &lt;stdio.h&gt;</a:t>
                      </a:r>
                      <a:endParaRPr lang="en-US" sz="2000" b="1" smtClean="0">
                        <a:solidFill>
                          <a:srgbClr val="007789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sz="2000" b="1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fflush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smtClean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FILE </a:t>
                      </a:r>
                      <a:r>
                        <a:rPr lang="en-US" sz="200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stream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);</a:t>
                      </a:r>
                      <a:endParaRPr lang="en-US" sz="20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838205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value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Upon successful completion 0 is returned. Otherwise, </a:t>
                      </a:r>
                      <a:r>
                        <a:rPr lang="en-US" sz="2000" b="1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EOF 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returned and </a:t>
                      </a:r>
                      <a:r>
                        <a:rPr lang="en-US" sz="2000" i="1" u="none" strike="noStrike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2"/>
                        </a:rPr>
                        <a:t>errno</a:t>
                      </a:r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set to indicate the error.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00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fflush 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smtClean="0">
                          <a:solidFill>
                            <a:srgbClr val="CD33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stdout</a:t>
                      </a:r>
                      <a:r>
                        <a:rPr lang="en-US" sz="2000" baseline="0" smtClean="0">
                          <a:solidFill>
                            <a:srgbClr val="CD33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);</a:t>
                      </a:r>
                      <a:endParaRPr lang="en-US" sz="20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41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7626"/>
            <a:ext cx="8543925" cy="473622"/>
          </a:xfrm>
        </p:spPr>
        <p:txBody>
          <a:bodyPr>
            <a:noAutofit/>
          </a:bodyPr>
          <a:lstStyle/>
          <a:p>
            <a:r>
              <a:rPr lang="en-US" sz="3200" smtClean="0"/>
              <a:t>perror( ) / strerror( ) Example</a:t>
            </a:r>
            <a:endParaRPr lang="en-US" sz="32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948311"/>
            <a:ext cx="8543925" cy="5300977"/>
          </a:xfrm>
          <a:ln>
            <a:solidFill>
              <a:schemeClr val="accent1"/>
            </a:solidFill>
          </a:ln>
        </p:spPr>
        <p:txBody>
          <a:bodyPr anchor="ctr">
            <a:noAutofit/>
          </a:bodyPr>
          <a:lstStyle/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 argc, </a:t>
            </a:r>
            <a:r>
              <a:rPr lang="en-US" sz="1800" b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 ** argv) {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569CD6"/>
                </a:solidFill>
                <a:latin typeface="Consolas" panose="020B0609020204030204" pitchFamily="49" charset="0"/>
              </a:rPr>
              <a:t>    int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fd = -</a:t>
            </a:r>
            <a:r>
              <a:rPr lang="en-US" sz="1800" b="1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endParaRPr lang="en-US" sz="1800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    errno 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sz="18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800" b="1">
                <a:solidFill>
                  <a:srgbClr val="608B4E"/>
                </a:solidFill>
                <a:latin typeface="Consolas" panose="020B0609020204030204" pitchFamily="49" charset="0"/>
              </a:rPr>
              <a:t>// Always Reset errno before use</a:t>
            </a:r>
            <a:r>
              <a:rPr lang="en-US" sz="1800" b="1" smtClean="0">
                <a:solidFill>
                  <a:srgbClr val="608B4E"/>
                </a:solidFill>
                <a:latin typeface="Consolas" panose="020B0609020204030204" pitchFamily="49" charset="0"/>
              </a:rPr>
              <a:t>.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sz="1800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CDCAA"/>
                </a:solidFill>
                <a:latin typeface="Consolas" panose="020B0609020204030204" pitchFamily="49" charset="0"/>
              </a:rPr>
              <a:t>    printf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800" b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b="1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800" b="1">
                <a:solidFill>
                  <a:srgbClr val="CE9178"/>
                </a:solidFill>
                <a:latin typeface="Consolas" panose="020B0609020204030204" pitchFamily="49" charset="0"/>
              </a:rPr>
              <a:t>Trying to open a file...."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 ) ; 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    fd 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sz="1800" b="1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CE9178"/>
                </a:solidFill>
                <a:latin typeface="Consolas" panose="020B0609020204030204" pitchFamily="49" charset="0"/>
              </a:rPr>
              <a:t>"abcd"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,O_RDONLY);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(fd 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== -</a:t>
            </a:r>
            <a:r>
              <a:rPr lang="en-US" sz="1800" b="1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endParaRPr lang="en-US" sz="1800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CDCAA"/>
                </a:solidFill>
                <a:latin typeface="Consolas" panose="020B0609020204030204" pitchFamily="49" charset="0"/>
              </a:rPr>
              <a:t>       printf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800" b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b="1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800" b="1">
                <a:solidFill>
                  <a:srgbClr val="CE9178"/>
                </a:solidFill>
                <a:latin typeface="Consolas" panose="020B0609020204030204" pitchFamily="49" charset="0"/>
              </a:rPr>
              <a:t>errono: %d"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 , errno );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CDCAA"/>
                </a:solidFill>
                <a:latin typeface="Consolas" panose="020B0609020204030204" pitchFamily="49" charset="0"/>
              </a:rPr>
              <a:t>       printf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b="1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800" b="1">
                <a:solidFill>
                  <a:srgbClr val="CE9178"/>
                </a:solidFill>
                <a:latin typeface="Consolas" panose="020B0609020204030204" pitchFamily="49" charset="0"/>
              </a:rPr>
              <a:t>strerror() : %s</a:t>
            </a:r>
            <a:r>
              <a:rPr lang="en-US" sz="1800" b="1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800" b="1" smtClean="0">
                <a:solidFill>
                  <a:srgbClr val="FF0000"/>
                </a:solidFill>
                <a:latin typeface="Consolas" panose="020B0609020204030204" pitchFamily="49" charset="0"/>
              </a:rPr>
              <a:t>strerror(errno) 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1800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    } </a:t>
            </a:r>
            <a:r>
              <a:rPr lang="en-US" sz="1800" b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CDCAA"/>
                </a:solidFill>
                <a:latin typeface="Consolas" panose="020B0609020204030204" pitchFamily="49" charset="0"/>
              </a:rPr>
              <a:t>       printf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800" b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b="1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800" b="1">
                <a:solidFill>
                  <a:srgbClr val="CE9178"/>
                </a:solidFill>
                <a:latin typeface="Consolas" panose="020B0609020204030204" pitchFamily="49" charset="0"/>
              </a:rPr>
              <a:t>Success: open the file."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smtClean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8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800" b="1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800" b="1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i="1"/>
              <a:t>errno</a:t>
            </a:r>
            <a:r>
              <a:rPr lang="en-US"/>
              <a:t> must be </a:t>
            </a:r>
            <a:r>
              <a:rPr lang="en-US" smtClean="0"/>
              <a:t>zeroed. </a:t>
            </a:r>
            <a:r>
              <a:rPr lang="en-US"/>
              <a:t>(p. 23)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84041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For a few functions, the entire range of the return type is a legal return </a:t>
            </a:r>
            <a:r>
              <a:rPr lang="en-US" smtClean="0"/>
              <a:t>value.</a:t>
            </a:r>
          </a:p>
          <a:p>
            <a:r>
              <a:rPr lang="en-US" smtClean="0"/>
              <a:t>In those cases</a:t>
            </a:r>
            <a:r>
              <a:rPr lang="en-US"/>
              <a:t>, errno must be zeroed before invocation and checked </a:t>
            </a:r>
            <a:r>
              <a:rPr lang="en-US" smtClean="0"/>
              <a:t>afterward.</a:t>
            </a:r>
          </a:p>
          <a:p>
            <a:r>
              <a:rPr lang="en-US" smtClean="0"/>
              <a:t>these functions promise </a:t>
            </a:r>
            <a:r>
              <a:rPr lang="en-US"/>
              <a:t>to only return a nonzero errno on actual </a:t>
            </a:r>
            <a:r>
              <a:rPr lang="en-US" smtClean="0"/>
              <a:t>error.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038" y="3752471"/>
            <a:ext cx="8543925" cy="21972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errno </a:t>
            </a:r>
            <a:r>
              <a:rPr lang="en-US" smtClean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mtClean="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ul </a:t>
            </a:r>
            <a:r>
              <a:rPr lang="en-US" smtClean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strtoul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buf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mtClean="0">
                <a:solidFill>
                  <a:srgbClr val="336666"/>
                </a:solidFill>
                <a:latin typeface="Consolas" panose="020B0609020204030204" pitchFamily="49" charset="0"/>
              </a:rPr>
              <a:t>NULL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mtClean="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smtClean="0">
                <a:solidFill>
                  <a:srgbClr val="00669A"/>
                </a:solidFill>
                <a:latin typeface="Consolas" panose="020B0609020204030204" pitchFamily="49" charset="0"/>
              </a:rPr>
              <a:t>if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errno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smtClean="0">
                <a:solidFill>
                  <a:srgbClr val="000089"/>
                </a:solidFill>
                <a:latin typeface="Consolas" panose="020B0609020204030204" pitchFamily="49" charset="0"/>
              </a:rPr>
              <a:t>    perror </a:t>
            </a:r>
            <a:r>
              <a:rPr lang="en-US" sz="280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smtClean="0">
                <a:solidFill>
                  <a:srgbClr val="CD3300"/>
                </a:solidFill>
                <a:latin typeface="Consolas" panose="020B0609020204030204" pitchFamily="49" charset="0"/>
              </a:rPr>
              <a:t>"strtoul"</a:t>
            </a:r>
            <a:r>
              <a:rPr lang="en-US" sz="280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b="1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mtClean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preserve </a:t>
            </a:r>
            <a:r>
              <a:rPr lang="en-US" sz="3600" smtClean="0"/>
              <a:t>errno </a:t>
            </a:r>
            <a:r>
              <a:rPr lang="en-US" sz="3600"/>
              <a:t>across </a:t>
            </a:r>
            <a:r>
              <a:rPr lang="en-US" sz="3600" smtClean="0"/>
              <a:t>function call. </a:t>
            </a:r>
            <a:r>
              <a:rPr lang="en-US" sz="3600"/>
              <a:t>(p. 23)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91817"/>
          </a:xfrm>
        </p:spPr>
        <p:txBody>
          <a:bodyPr>
            <a:norm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81038" y="1087542"/>
            <a:ext cx="8543925" cy="183853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r>
              <a:rPr lang="en-US" sz="1800" b="1" smtClean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fsync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800">
                <a:solidFill>
                  <a:srgbClr val="AB0000"/>
                </a:solidFill>
                <a:latin typeface="Consolas" panose="020B0609020204030204" pitchFamily="49" charset="0"/>
              </a:rPr>
              <a:t>−</a:t>
            </a:r>
            <a:r>
              <a:rPr lang="en-US" sz="18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smtClean="0">
                <a:solidFill>
                  <a:srgbClr val="000089"/>
                </a:solidFill>
                <a:latin typeface="Consolas" panose="020B0609020204030204" pitchFamily="49" charset="0"/>
              </a:rPr>
              <a:t>   fprintf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stderr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>
                <a:solidFill>
                  <a:srgbClr val="CD3300"/>
                </a:solidFill>
                <a:latin typeface="Consolas" panose="020B0609020204030204" pitchFamily="49" charset="0"/>
              </a:rPr>
              <a:t>"fsync failed!</a:t>
            </a:r>
            <a:r>
              <a:rPr lang="en-US" sz="1800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en-US" sz="180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b="1" smtClean="0">
                <a:solidFill>
                  <a:srgbClr val="00669A"/>
                </a:solidFill>
                <a:latin typeface="Consolas" panose="020B0609020204030204" pitchFamily="49" charset="0"/>
              </a:rPr>
              <a:t>   if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errno </a:t>
            </a:r>
            <a:r>
              <a:rPr lang="en-US" sz="18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EIO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smtClean="0">
                <a:solidFill>
                  <a:srgbClr val="000089"/>
                </a:solidFill>
                <a:latin typeface="Consolas" panose="020B0609020204030204" pitchFamily="49" charset="0"/>
              </a:rPr>
              <a:t>    fprintf 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00">
                <a:solidFill>
                  <a:srgbClr val="000089"/>
                </a:solidFill>
                <a:latin typeface="Consolas" panose="020B0609020204030204" pitchFamily="49" charset="0"/>
              </a:rPr>
              <a:t>stderr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00">
                <a:solidFill>
                  <a:srgbClr val="CD3300"/>
                </a:solidFill>
                <a:latin typeface="Consolas" panose="020B0609020204030204" pitchFamily="49" charset="0"/>
              </a:rPr>
              <a:t>"I/O error on %d!</a:t>
            </a:r>
            <a:r>
              <a:rPr lang="pt-BR" sz="1800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pt-BR" sz="180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0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81037" y="3093810"/>
            <a:ext cx="8543925" cy="333442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r>
              <a:rPr lang="en-US" sz="1800" b="1" smtClean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fsync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800">
                <a:solidFill>
                  <a:srgbClr val="AB0000"/>
                </a:solidFill>
                <a:latin typeface="Consolas" panose="020B0609020204030204" pitchFamily="49" charset="0"/>
              </a:rPr>
              <a:t>−</a:t>
            </a:r>
            <a:r>
              <a:rPr lang="en-US" sz="18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b="1" smtClean="0">
                <a:solidFill>
                  <a:srgbClr val="00669A"/>
                </a:solidFill>
                <a:latin typeface="Consolas" panose="020B0609020204030204" pitchFamily="49" charset="0"/>
              </a:rPr>
              <a:t>   const </a:t>
            </a:r>
            <a:r>
              <a:rPr lang="en-US" sz="18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err </a:t>
            </a:r>
            <a:r>
              <a:rPr lang="en-US" sz="18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errno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smtClean="0">
                <a:solidFill>
                  <a:srgbClr val="000089"/>
                </a:solidFill>
                <a:latin typeface="Consolas" panose="020B0609020204030204" pitchFamily="49" charset="0"/>
              </a:rPr>
              <a:t>   fprintf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stderr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>
                <a:solidFill>
                  <a:srgbClr val="CD3300"/>
                </a:solidFill>
                <a:latin typeface="Consolas" panose="020B0609020204030204" pitchFamily="49" charset="0"/>
              </a:rPr>
              <a:t>"fsync failed: %s</a:t>
            </a:r>
            <a:r>
              <a:rPr lang="en-US" sz="1800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en-US" sz="180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strerror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errno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b="1" smtClean="0">
                <a:solidFill>
                  <a:srgbClr val="00669A"/>
                </a:solidFill>
                <a:latin typeface="Consolas" panose="020B0609020204030204" pitchFamily="49" charset="0"/>
              </a:rPr>
              <a:t>   if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err </a:t>
            </a:r>
            <a:r>
              <a:rPr lang="en-US" sz="18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EIO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i="1" smtClean="0">
                <a:solidFill>
                  <a:srgbClr val="35586C"/>
                </a:solidFill>
                <a:latin typeface="Consolas" panose="020B0609020204030204" pitchFamily="49" charset="0"/>
              </a:rPr>
              <a:t>      /* </a:t>
            </a:r>
            <a:r>
              <a:rPr lang="en-US" sz="1800" i="1">
                <a:solidFill>
                  <a:srgbClr val="35586C"/>
                </a:solidFill>
                <a:latin typeface="Consolas" panose="020B0609020204030204" pitchFamily="49" charset="0"/>
              </a:rPr>
              <a:t>if the error is I/O-related, jump ship */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smtClean="0">
                <a:solidFill>
                  <a:srgbClr val="000089"/>
                </a:solidFill>
                <a:latin typeface="Consolas" panose="020B0609020204030204" pitchFamily="49" charset="0"/>
              </a:rPr>
              <a:t>      fprintf 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00">
                <a:solidFill>
                  <a:srgbClr val="000089"/>
                </a:solidFill>
                <a:latin typeface="Consolas" panose="020B0609020204030204" pitchFamily="49" charset="0"/>
              </a:rPr>
              <a:t>stderr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00">
                <a:solidFill>
                  <a:srgbClr val="CD3300"/>
                </a:solidFill>
                <a:latin typeface="Consolas" panose="020B0609020204030204" pitchFamily="49" charset="0"/>
              </a:rPr>
              <a:t>"I/O error on %d!</a:t>
            </a:r>
            <a:r>
              <a:rPr lang="pt-BR" sz="1800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pt-BR" sz="180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0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smtClean="0">
                <a:solidFill>
                  <a:srgbClr val="000089"/>
                </a:solidFill>
                <a:latin typeface="Consolas" panose="020B0609020204030204" pitchFamily="49" charset="0"/>
              </a:rPr>
              <a:t>      exit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9"/>
                </a:solidFill>
                <a:latin typeface="Consolas" panose="020B0609020204030204" pitchFamily="49" charset="0"/>
              </a:rPr>
              <a:t>EXIT_FAILURE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6000" smtClean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7777191" y="2286429"/>
            <a:ext cx="1115568" cy="1472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41324" y="3177177"/>
            <a:ext cx="4657235" cy="1692656"/>
          </a:xfrm>
        </p:spPr>
        <p:txBody>
          <a:bodyPr/>
          <a:lstStyle/>
          <a:p>
            <a:r>
              <a:rPr lang="en-US" smtClean="0"/>
              <a:t>FILE I/O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85660" y="1774109"/>
            <a:ext cx="2768564" cy="649922"/>
          </a:xfrm>
        </p:spPr>
        <p:txBody>
          <a:bodyPr/>
          <a:lstStyle/>
          <a:p>
            <a:r>
              <a:rPr lang="en-US" smtClean="0"/>
              <a:t>CHAPTER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Overview (p. 25)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mtClean="0"/>
              <a:t>This </a:t>
            </a:r>
            <a:r>
              <a:rPr lang="en-US"/>
              <a:t>and the subsequent three chapters cover </a:t>
            </a:r>
            <a:r>
              <a:rPr lang="en-US" i="1" smtClean="0"/>
              <a:t>files</a:t>
            </a:r>
            <a:r>
              <a:rPr lang="en-US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mtClean="0"/>
              <a:t>This chapter covers </a:t>
            </a:r>
            <a:r>
              <a:rPr lang="en-US"/>
              <a:t>the basics of file </a:t>
            </a:r>
            <a:r>
              <a:rPr lang="en-US" smtClean="0"/>
              <a:t>I/O.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mtClean="0"/>
              <a:t>Chapter 3</a:t>
            </a:r>
          </a:p>
          <a:p>
            <a:pPr lvl="2" indent="-514350">
              <a:buFont typeface="Wingdings" panose="05000000000000000000" pitchFamily="2" charset="2"/>
              <a:buChar char="ü"/>
            </a:pPr>
            <a:r>
              <a:rPr lang="en-US" smtClean="0"/>
              <a:t>standard </a:t>
            </a:r>
            <a:r>
              <a:rPr lang="en-US"/>
              <a:t>I/O </a:t>
            </a:r>
            <a:r>
              <a:rPr lang="en-US" smtClean="0"/>
              <a:t>from the </a:t>
            </a:r>
            <a:r>
              <a:rPr lang="en-US"/>
              <a:t>standard C </a:t>
            </a:r>
            <a:r>
              <a:rPr lang="en-US" smtClean="0"/>
              <a:t>library</a:t>
            </a:r>
            <a:r>
              <a:rPr lang="en-US"/>
              <a:t>.</a:t>
            </a:r>
            <a:endParaRPr lang="en-US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mtClean="0"/>
              <a:t>Chapter 4</a:t>
            </a:r>
          </a:p>
          <a:p>
            <a:pPr marL="1085850" lvl="2" indent="-457200">
              <a:buFont typeface="Wingdings" panose="05000000000000000000" pitchFamily="2" charset="2"/>
              <a:buChar char="ü"/>
            </a:pPr>
            <a:r>
              <a:rPr lang="en-US" smtClean="0"/>
              <a:t>the more advanced and specialized file I/O.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mtClean="0"/>
              <a:t>Chapter 8</a:t>
            </a:r>
          </a:p>
          <a:p>
            <a:pPr marL="1085850" lvl="2" indent="-457200">
              <a:buFont typeface="Wingdings" panose="05000000000000000000" pitchFamily="2" charset="2"/>
              <a:buChar char="ü"/>
            </a:pPr>
            <a:r>
              <a:rPr lang="en-US" smtClean="0"/>
              <a:t>file </a:t>
            </a:r>
            <a:r>
              <a:rPr lang="en-US"/>
              <a:t>and directory manipulation.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1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smtClean="0"/>
              <a:t>File descriptor 1/3 (p. 25)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ctr">
            <a:normAutofit/>
          </a:bodyPr>
          <a:lstStyle/>
          <a:p>
            <a:r>
              <a:rPr lang="en-US"/>
              <a:t>Before a file can be read from or written to, it must be </a:t>
            </a:r>
            <a:r>
              <a:rPr lang="en-US" smtClean="0"/>
              <a:t>opened.</a:t>
            </a:r>
          </a:p>
          <a:p>
            <a:r>
              <a:rPr lang="en-US" smtClean="0"/>
              <a:t>The </a:t>
            </a:r>
            <a:r>
              <a:rPr lang="en-US"/>
              <a:t>kernel maintains </a:t>
            </a:r>
            <a:r>
              <a:rPr lang="en-US" smtClean="0"/>
              <a:t>a per-process </a:t>
            </a:r>
            <a:r>
              <a:rPr lang="en-US"/>
              <a:t>list of open files</a:t>
            </a:r>
            <a:r>
              <a:rPr lang="en-US" smtClean="0"/>
              <a:t>, called </a:t>
            </a:r>
            <a:r>
              <a:rPr lang="en-US"/>
              <a:t>the </a:t>
            </a:r>
            <a:r>
              <a:rPr lang="en-US" i="1"/>
              <a:t>file </a:t>
            </a:r>
            <a:r>
              <a:rPr lang="en-US" i="1" smtClean="0"/>
              <a:t>table</a:t>
            </a:r>
            <a:r>
              <a:rPr lang="en-US" smtClean="0"/>
              <a:t>.</a:t>
            </a:r>
          </a:p>
          <a:p>
            <a:r>
              <a:rPr lang="en-US" smtClean="0"/>
              <a:t>This </a:t>
            </a:r>
            <a:r>
              <a:rPr lang="en-US"/>
              <a:t>table is indexed via </a:t>
            </a:r>
            <a:r>
              <a:rPr lang="en-US" smtClean="0"/>
              <a:t>nonnegative integers </a:t>
            </a:r>
            <a:r>
              <a:rPr lang="en-US"/>
              <a:t>known as </a:t>
            </a:r>
            <a:r>
              <a:rPr lang="en-US" i="1"/>
              <a:t>file </a:t>
            </a:r>
            <a:r>
              <a:rPr lang="en-US" i="1" smtClean="0"/>
              <a:t>descriptors </a:t>
            </a:r>
            <a:r>
              <a:rPr lang="en-US" smtClean="0"/>
              <a:t>(</a:t>
            </a:r>
            <a:r>
              <a:rPr lang="en-US" i="1" smtClean="0"/>
              <a:t>fds</a:t>
            </a:r>
            <a:r>
              <a:rPr lang="en-US" smtClean="0"/>
              <a:t>).</a:t>
            </a:r>
          </a:p>
          <a:p>
            <a:r>
              <a:rPr lang="en-US" smtClean="0"/>
              <a:t>Each </a:t>
            </a:r>
            <a:r>
              <a:rPr lang="en-US"/>
              <a:t>entry in the list </a:t>
            </a:r>
            <a:r>
              <a:rPr lang="en-US" smtClean="0"/>
              <a:t>contains information </a:t>
            </a:r>
            <a:r>
              <a:rPr lang="en-US"/>
              <a:t>about an open file, including a pointer to an in-memory copy of the </a:t>
            </a:r>
            <a:r>
              <a:rPr lang="en-US" smtClean="0"/>
              <a:t>file’s backing </a:t>
            </a:r>
            <a:r>
              <a:rPr lang="en-US"/>
              <a:t>inode and associated metadata, such as the file position and access modes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GIT </a:t>
            </a:r>
            <a:r>
              <a:rPr lang="ko-KR" altLang="en-US" dirty="0" smtClean="0"/>
              <a:t>소스 코드 관리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 </a:t>
            </a:r>
            <a:r>
              <a:rPr lang="ko-KR" altLang="en-US" smtClean="0"/>
              <a:t>시스템 프로그래밍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295400" y="1447800"/>
            <a:ext cx="7772400" cy="1011936"/>
          </a:xfrm>
        </p:spPr>
        <p:txBody>
          <a:bodyPr>
            <a:normAutofit/>
          </a:bodyPr>
          <a:lstStyle/>
          <a:p>
            <a:r>
              <a:rPr lang="ko-KR" altLang="en-US" smtClean="0"/>
              <a:t>소스 </a:t>
            </a:r>
            <a:r>
              <a:rPr lang="ko-KR" altLang="en-US" dirty="0" smtClean="0"/>
              <a:t>코드 공유 및 버전 관리</a:t>
            </a:r>
            <a:endParaRPr lang="en-US" altLang="ko-KR" dirty="0" smtClean="0"/>
          </a:p>
          <a:p>
            <a:r>
              <a:rPr lang="en-US" altLang="ko-KR" smtClean="0">
                <a:hlinkClick r:id="rId2"/>
              </a:rPr>
              <a:t>https</a:t>
            </a:r>
            <a:r>
              <a:rPr lang="en-US" altLang="ko-KR">
                <a:hlinkClick r:id="rId2"/>
              </a:rPr>
              <a:t>://backlogtool.com/git-guide/en/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44" y="3021162"/>
            <a:ext cx="4938810" cy="291329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5</a:t>
            </a:fld>
            <a:r>
              <a:rPr lang="ko-KR" altLang="en-US" smtClean="0"/>
              <a:t> </a:t>
            </a:r>
            <a:r>
              <a:rPr lang="en-US" altLang="ko-KR" smtClean="0"/>
              <a:t>/ 20</a:t>
            </a:r>
            <a:endParaRPr lang="ko-KR" altLang="en-US" dirty="0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4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smtClean="0"/>
              <a:t>File descriptor 2/3 (p. 25)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t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Because </a:t>
            </a:r>
            <a:r>
              <a:rPr lang="en-US"/>
              <a:t>negative values are not legal file descriptors, −1 is often used </a:t>
            </a:r>
            <a:r>
              <a:rPr lang="en-US" smtClean="0"/>
              <a:t>to indicate </a:t>
            </a:r>
            <a:r>
              <a:rPr lang="en-US"/>
              <a:t>an error from a </a:t>
            </a:r>
            <a:r>
              <a:rPr lang="en-US" smtClean="0"/>
              <a:t>function.</a:t>
            </a:r>
          </a:p>
          <a:p>
            <a:pPr>
              <a:lnSpc>
                <a:spcPct val="120000"/>
              </a:lnSpc>
            </a:pPr>
            <a:r>
              <a:rPr lang="en-US"/>
              <a:t>Unless the process explicitly closes them, every process by convention has at least </a:t>
            </a:r>
            <a:r>
              <a:rPr lang="en-US" smtClean="0"/>
              <a:t>three file </a:t>
            </a:r>
            <a:r>
              <a:rPr lang="en-US"/>
              <a:t>descriptors open: 0, 1, and </a:t>
            </a:r>
            <a:r>
              <a:rPr lang="en-US" smtClean="0"/>
              <a:t>2.</a:t>
            </a:r>
          </a:p>
          <a:p>
            <a:pPr>
              <a:lnSpc>
                <a:spcPct val="120000"/>
              </a:lnSpc>
            </a:pPr>
            <a:r>
              <a:rPr lang="en-US" smtClean="0"/>
              <a:t>File </a:t>
            </a:r>
            <a:r>
              <a:rPr lang="en-US"/>
              <a:t>descriptor 0 is </a:t>
            </a:r>
            <a:r>
              <a:rPr lang="en-US" i="1"/>
              <a:t>standard in </a:t>
            </a:r>
            <a:r>
              <a:rPr lang="en-US"/>
              <a:t>(</a:t>
            </a:r>
            <a:r>
              <a:rPr lang="en-US" i="1"/>
              <a:t>stdin</a:t>
            </a:r>
            <a:r>
              <a:rPr lang="en-US"/>
              <a:t>), file </a:t>
            </a:r>
            <a:r>
              <a:rPr lang="en-US" smtClean="0"/>
              <a:t>descriptor 1 </a:t>
            </a:r>
            <a:r>
              <a:rPr lang="en-US"/>
              <a:t>is </a:t>
            </a:r>
            <a:r>
              <a:rPr lang="en-US" i="1"/>
              <a:t>standard out </a:t>
            </a:r>
            <a:r>
              <a:rPr lang="en-US"/>
              <a:t>(</a:t>
            </a:r>
            <a:r>
              <a:rPr lang="en-US" i="1"/>
              <a:t>stdout</a:t>
            </a:r>
            <a:r>
              <a:rPr lang="en-US"/>
              <a:t>), and file descriptor 2 is </a:t>
            </a:r>
            <a:r>
              <a:rPr lang="en-US" i="1"/>
              <a:t>standard error </a:t>
            </a:r>
            <a:r>
              <a:rPr lang="en-US"/>
              <a:t>(</a:t>
            </a:r>
            <a:r>
              <a:rPr lang="en-US" i="1"/>
              <a:t>stderr</a:t>
            </a:r>
            <a:r>
              <a:rPr lang="en-US" smtClean="0"/>
              <a:t>).</a:t>
            </a:r>
          </a:p>
          <a:p>
            <a:pPr>
              <a:lnSpc>
                <a:spcPct val="120000"/>
              </a:lnSpc>
            </a:pPr>
            <a:r>
              <a:rPr lang="en-US" smtClean="0"/>
              <a:t>Instead of referencing </a:t>
            </a:r>
            <a:r>
              <a:rPr lang="en-US"/>
              <a:t>these integers directly, the C library provides the preprocessor </a:t>
            </a:r>
            <a:r>
              <a:rPr lang="en-US" smtClean="0"/>
              <a:t>defines STDIN_FILENO</a:t>
            </a:r>
            <a:r>
              <a:rPr lang="en-US"/>
              <a:t>, STDOUT_FILENO, and STDERR_FILENO, </a:t>
            </a:r>
            <a:r>
              <a:rPr lang="en-US" smtClean="0"/>
              <a:t>respectively.</a:t>
            </a:r>
          </a:p>
          <a:p>
            <a:pPr>
              <a:lnSpc>
                <a:spcPct val="120000"/>
              </a:lnSpc>
            </a:pPr>
            <a:r>
              <a:rPr lang="en-US" smtClean="0"/>
              <a:t>Normally</a:t>
            </a:r>
            <a:r>
              <a:rPr lang="en-US"/>
              <a:t>, stdin </a:t>
            </a:r>
            <a:r>
              <a:rPr lang="en-US" smtClean="0"/>
              <a:t>is connected </a:t>
            </a:r>
            <a:r>
              <a:rPr lang="en-US"/>
              <a:t>to the terminal’s input device </a:t>
            </a:r>
            <a:r>
              <a:rPr lang="en-US" smtClean="0"/>
              <a:t>(keyboard) and stdout and stderr </a:t>
            </a:r>
            <a:r>
              <a:rPr lang="en-US"/>
              <a:t>are connected to the terminal’s </a:t>
            </a:r>
            <a:r>
              <a:rPr lang="en-US" smtClean="0"/>
              <a:t>display.</a:t>
            </a:r>
          </a:p>
          <a:p>
            <a:pPr>
              <a:lnSpc>
                <a:spcPct val="120000"/>
              </a:lnSpc>
            </a:pPr>
            <a:r>
              <a:rPr lang="en-US" smtClean="0"/>
              <a:t>Users </a:t>
            </a:r>
            <a:r>
              <a:rPr lang="en-US"/>
              <a:t>can </a:t>
            </a:r>
            <a:r>
              <a:rPr lang="en-US" i="1"/>
              <a:t>redirect </a:t>
            </a:r>
            <a:r>
              <a:rPr lang="en-US"/>
              <a:t>these standard </a:t>
            </a:r>
            <a:r>
              <a:rPr lang="en-US" smtClean="0"/>
              <a:t>file descriptors </a:t>
            </a:r>
            <a:r>
              <a:rPr lang="en-US"/>
              <a:t>and even pipe the output of one program into the input of another. This </a:t>
            </a:r>
            <a:r>
              <a:rPr lang="en-US" smtClean="0"/>
              <a:t>is how </a:t>
            </a:r>
            <a:r>
              <a:rPr lang="en-US"/>
              <a:t>the shell implements redirections and pipes.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smtClean="0"/>
              <a:t>File descriptor 3/3 (p. 26)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/>
              <a:t>File descriptors can reference more than just regular </a:t>
            </a:r>
            <a:r>
              <a:rPr lang="en-US" sz="2400" smtClean="0"/>
              <a:t>files.</a:t>
            </a:r>
          </a:p>
          <a:p>
            <a:pPr>
              <a:lnSpc>
                <a:spcPct val="120000"/>
              </a:lnSpc>
            </a:pPr>
            <a:r>
              <a:rPr lang="en-US" sz="2400" smtClean="0"/>
              <a:t>File </a:t>
            </a:r>
            <a:r>
              <a:rPr lang="en-US" sz="2400"/>
              <a:t>descriptors </a:t>
            </a:r>
            <a:r>
              <a:rPr lang="en-US" sz="2400" smtClean="0"/>
              <a:t>are used </a:t>
            </a:r>
            <a:r>
              <a:rPr lang="en-US" sz="2400"/>
              <a:t>for accessing device files and pipes, directories and futexes, FIFOs and </a:t>
            </a:r>
            <a:r>
              <a:rPr lang="en-US" sz="2400" smtClean="0"/>
              <a:t>sockets.</a:t>
            </a:r>
          </a:p>
          <a:p>
            <a:pPr>
              <a:lnSpc>
                <a:spcPct val="120000"/>
              </a:lnSpc>
            </a:pPr>
            <a:r>
              <a:rPr lang="en-US" sz="2400" smtClean="0"/>
              <a:t>It follows </a:t>
            </a:r>
            <a:r>
              <a:rPr lang="en-US" sz="2400"/>
              <a:t>the everything-is-a-file </a:t>
            </a:r>
            <a:r>
              <a:rPr lang="en-US" sz="2400" smtClean="0"/>
              <a:t>philosophy.</a:t>
            </a:r>
          </a:p>
          <a:p>
            <a:pPr>
              <a:lnSpc>
                <a:spcPct val="120000"/>
              </a:lnSpc>
            </a:pPr>
            <a:r>
              <a:rPr lang="en-US" sz="2400" smtClean="0"/>
              <a:t>Anything </a:t>
            </a:r>
            <a:r>
              <a:rPr lang="en-US" sz="2400"/>
              <a:t>you can read or </a:t>
            </a:r>
            <a:r>
              <a:rPr lang="en-US" sz="2400" smtClean="0"/>
              <a:t>write is </a:t>
            </a:r>
            <a:r>
              <a:rPr lang="en-US" sz="2400"/>
              <a:t>accessible via a file descriptor.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7626"/>
            <a:ext cx="8543925" cy="473622"/>
          </a:xfrm>
        </p:spPr>
        <p:txBody>
          <a:bodyPr>
            <a:noAutofit/>
          </a:bodyPr>
          <a:lstStyle/>
          <a:p>
            <a:r>
              <a:rPr lang="en-US" sz="3200" smtClean="0"/>
              <a:t>Opening Files (p. 26)</a:t>
            </a:r>
            <a:endParaRPr lang="en-US" sz="32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948311"/>
            <a:ext cx="8543925" cy="5300977"/>
          </a:xfrm>
          <a:ln>
            <a:solidFill>
              <a:schemeClr val="accent1"/>
            </a:solidFill>
          </a:ln>
        </p:spPr>
        <p:txBody>
          <a:bodyPr anchor="t">
            <a:noAutofit/>
          </a:bodyPr>
          <a:lstStyle/>
          <a:p>
            <a:r>
              <a:rPr lang="en-US" sz="1600">
                <a:solidFill>
                  <a:srgbClr val="009A9A"/>
                </a:solidFill>
                <a:latin typeface="Consolas" panose="020B0609020204030204" pitchFamily="49" charset="0"/>
              </a:rPr>
              <a:t>#include &lt;sys/types.h&gt;</a:t>
            </a:r>
          </a:p>
          <a:p>
            <a:r>
              <a:rPr lang="en-US" sz="1600">
                <a:solidFill>
                  <a:srgbClr val="009A9A"/>
                </a:solidFill>
                <a:latin typeface="Consolas" panose="020B0609020204030204" pitchFamily="49" charset="0"/>
              </a:rPr>
              <a:t>#include &lt;sys/stat.h&gt;</a:t>
            </a:r>
          </a:p>
          <a:p>
            <a:r>
              <a:rPr lang="en-US" sz="1600" smtClean="0">
                <a:solidFill>
                  <a:srgbClr val="009A9A"/>
                </a:solidFill>
                <a:latin typeface="Consolas" panose="020B0609020204030204" pitchFamily="49" charset="0"/>
              </a:rPr>
              <a:t>#include </a:t>
            </a:r>
            <a:r>
              <a:rPr lang="en-US" sz="1600">
                <a:solidFill>
                  <a:srgbClr val="009A9A"/>
                </a:solidFill>
                <a:latin typeface="Consolas" panose="020B0609020204030204" pitchFamily="49" charset="0"/>
              </a:rPr>
              <a:t>&lt;fcntl.h</a:t>
            </a:r>
            <a:r>
              <a:rPr lang="en-US" sz="1600" smtClean="0">
                <a:solidFill>
                  <a:srgbClr val="009A9A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>
                <a:solidFill>
                  <a:srgbClr val="009A9A"/>
                </a:solidFill>
                <a:latin typeface="Consolas" panose="020B0609020204030204" pitchFamily="49" charset="0"/>
              </a:rPr>
              <a:t>#include &lt;unistd.h</a:t>
            </a:r>
            <a:r>
              <a:rPr lang="en-US" sz="1600" smtClean="0">
                <a:solidFill>
                  <a:srgbClr val="009A9A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smtClean="0">
                <a:solidFill>
                  <a:srgbClr val="009A9A"/>
                </a:solidFill>
                <a:latin typeface="Consolas" panose="020B0609020204030204" pitchFamily="49" charset="0"/>
              </a:rPr>
              <a:t>int main( int argc , char ** argv ) {</a:t>
            </a:r>
          </a:p>
          <a:p>
            <a:r>
              <a:rPr lang="en-US" sz="1600" b="1" smtClean="0">
                <a:solidFill>
                  <a:srgbClr val="007888"/>
                </a:solidFill>
                <a:latin typeface="Consolas" panose="020B0609020204030204" pitchFamily="49" charset="0"/>
              </a:rPr>
              <a:t>   int </a:t>
            </a:r>
            <a:r>
              <a:rPr lang="en-US" sz="1600" smtClean="0">
                <a:solidFill>
                  <a:srgbClr val="000088"/>
                </a:solidFill>
                <a:latin typeface="Consolas" panose="020B0609020204030204" pitchFamily="49" charset="0"/>
              </a:rPr>
              <a:t>fd = -1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smtClean="0">
                <a:solidFill>
                  <a:srgbClr val="000088"/>
                </a:solidFill>
                <a:latin typeface="Consolas" panose="020B0609020204030204" pitchFamily="49" charset="0"/>
              </a:rPr>
              <a:t>   fd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smtClean="0">
                <a:solidFill>
                  <a:srgbClr val="000088"/>
                </a:solidFill>
                <a:latin typeface="Consolas" panose="020B0609020204030204" pitchFamily="49" charset="0"/>
              </a:rPr>
              <a:t>open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smtClean="0">
                <a:solidFill>
                  <a:srgbClr val="CD3300"/>
                </a:solidFill>
                <a:latin typeface="Consolas" panose="020B0609020204030204" pitchFamily="49" charset="0"/>
              </a:rPr>
              <a:t>"/</a:t>
            </a:r>
            <a:r>
              <a:rPr lang="en-US" sz="1600">
                <a:solidFill>
                  <a:srgbClr val="CD3300"/>
                </a:solidFill>
                <a:latin typeface="Consolas" panose="020B0609020204030204" pitchFamily="49" charset="0"/>
              </a:rPr>
              <a:t>home/kidd/madagascar"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O_RDONLY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b="1" smtClean="0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( -1 == </a:t>
            </a:r>
            <a:r>
              <a:rPr lang="en-US" sz="1600" smtClean="0">
                <a:solidFill>
                  <a:srgbClr val="000089"/>
                </a:solidFill>
                <a:latin typeface="Consolas" panose="020B0609020204030204" pitchFamily="49" charset="0"/>
              </a:rPr>
              <a:t>fd 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        /* </a:t>
            </a:r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error </a:t>
            </a: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*/</a:t>
            </a:r>
          </a:p>
          <a:p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 </a:t>
            </a: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       </a:t>
            </a:r>
            <a:r>
              <a:rPr lang="en-US" sz="1600" smtClean="0">
                <a:solidFill>
                  <a:srgbClr val="35586C"/>
                </a:solidFill>
                <a:latin typeface="Consolas" panose="020B0609020204030204" pitchFamily="49" charset="0"/>
              </a:rPr>
              <a:t>fprintf( stdout, "file open error/" );</a:t>
            </a:r>
            <a:endParaRPr lang="en-US" sz="1200" smtClean="0">
              <a:solidFill>
                <a:srgbClr val="35586C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35586C"/>
                </a:solidFill>
                <a:latin typeface="Consolas" panose="020B0609020204030204" pitchFamily="49" charset="0"/>
              </a:rPr>
              <a:t> </a:t>
            </a:r>
            <a:r>
              <a:rPr lang="en-US" sz="1600" smtClean="0">
                <a:solidFill>
                  <a:srgbClr val="35586C"/>
                </a:solidFill>
                <a:latin typeface="Consolas" panose="020B0609020204030204" pitchFamily="49" charset="0"/>
              </a:rPr>
              <a:t>  } else {</a:t>
            </a:r>
          </a:p>
          <a:p>
            <a:r>
              <a:rPr lang="en-US" sz="1600" smtClean="0">
                <a:solidFill>
                  <a:srgbClr val="35586C"/>
                </a:solidFill>
                <a:latin typeface="Consolas" panose="020B0609020204030204" pitchFamily="49" charset="0"/>
              </a:rPr>
              <a:t>        fprintf</a:t>
            </a:r>
            <a:r>
              <a:rPr lang="en-US" sz="1600">
                <a:solidFill>
                  <a:srgbClr val="35586C"/>
                </a:solidFill>
                <a:latin typeface="Consolas" panose="020B0609020204030204" pitchFamily="49" charset="0"/>
              </a:rPr>
              <a:t>( stdout, "file open </a:t>
            </a:r>
            <a:r>
              <a:rPr lang="en-US" sz="1600" smtClean="0">
                <a:solidFill>
                  <a:srgbClr val="35586C"/>
                </a:solidFill>
                <a:latin typeface="Consolas" panose="020B0609020204030204" pitchFamily="49" charset="0"/>
              </a:rPr>
              <a:t>success." );</a:t>
            </a:r>
          </a:p>
          <a:p>
            <a:r>
              <a:rPr lang="en-US" sz="1600">
                <a:solidFill>
                  <a:srgbClr val="35586C"/>
                </a:solidFill>
                <a:latin typeface="Consolas" panose="020B0609020204030204" pitchFamily="49" charset="0"/>
              </a:rPr>
              <a:t>        // closes a file </a:t>
            </a:r>
            <a:r>
              <a:rPr lang="en-US" sz="1600" smtClean="0">
                <a:solidFill>
                  <a:srgbClr val="35586C"/>
                </a:solidFill>
                <a:latin typeface="Consolas" panose="020B0609020204030204" pitchFamily="49" charset="0"/>
              </a:rPr>
              <a:t>descriptor and may </a:t>
            </a:r>
            <a:r>
              <a:rPr lang="en-US" sz="1600">
                <a:solidFill>
                  <a:srgbClr val="35586C"/>
                </a:solidFill>
                <a:latin typeface="Consolas" panose="020B0609020204030204" pitchFamily="49" charset="0"/>
              </a:rPr>
              <a:t>be reused. </a:t>
            </a:r>
          </a:p>
          <a:p>
            <a:r>
              <a:rPr lang="en-US" sz="1600">
                <a:solidFill>
                  <a:srgbClr val="35586C"/>
                </a:solidFill>
                <a:latin typeface="Consolas" panose="020B0609020204030204" pitchFamily="49" charset="0"/>
              </a:rPr>
              <a:t> </a:t>
            </a:r>
            <a:r>
              <a:rPr lang="en-US" sz="1600" smtClean="0">
                <a:solidFill>
                  <a:srgbClr val="35586C"/>
                </a:solidFill>
                <a:latin typeface="Consolas" panose="020B0609020204030204" pitchFamily="49" charset="0"/>
              </a:rPr>
              <a:t>       close( fd );</a:t>
            </a:r>
          </a:p>
          <a:p>
            <a:r>
              <a:rPr lang="en-US" sz="1600">
                <a:solidFill>
                  <a:srgbClr val="35586C"/>
                </a:solidFill>
                <a:latin typeface="Consolas" panose="020B0609020204030204" pitchFamily="49" charset="0"/>
              </a:rPr>
              <a:t> </a:t>
            </a:r>
            <a:r>
              <a:rPr lang="en-US" sz="1600" smtClean="0">
                <a:solidFill>
                  <a:srgbClr val="35586C"/>
                </a:solidFill>
                <a:latin typeface="Consolas" panose="020B0609020204030204" pitchFamily="49" charset="0"/>
              </a:rPr>
              <a:t>  }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smtClean="0">
                <a:solidFill>
                  <a:srgbClr val="009A9A"/>
                </a:solidFill>
                <a:latin typeface="Consolas" panose="020B0609020204030204" pitchFamily="49" charset="0"/>
              </a:rPr>
              <a:t>}</a:t>
            </a:r>
            <a:endParaRPr lang="en-US" sz="1600" b="1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 (p. 26)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549534"/>
              </p:ext>
            </p:extLst>
          </p:nvPr>
        </p:nvGraphicFramePr>
        <p:xfrm>
          <a:off x="681038" y="1255712"/>
          <a:ext cx="8543926" cy="492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60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50431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502752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( )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970342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file is opened and a file descriptor is obtained. If the specified file does not exist, it may optionally (if O_CREAT is specified in flags) be created by open(). </a:t>
                      </a:r>
                      <a:endParaRPr lang="en-US" sz="1800" baseline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155254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&lt;sys/types.h&gt;</a:t>
                      </a:r>
                    </a:p>
                    <a:p>
                      <a:pPr algn="l"/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&lt;sys/stat.h&gt;</a:t>
                      </a:r>
                    </a:p>
                    <a:p>
                      <a:pPr algn="l"/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&lt;fcntl.h&gt;</a:t>
                      </a:r>
                    </a:p>
                    <a:p>
                      <a:pPr algn="l"/>
                      <a:r>
                        <a:rPr lang="en-US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open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1" i="0" u="none" strike="noStrike" baseline="0" smtClean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</a:rPr>
                        <a:t>const </a:t>
                      </a:r>
                      <a:r>
                        <a:rPr lang="en-US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char </a:t>
                      </a:r>
                      <a:r>
                        <a:rPr lang="en-US" sz="1800" b="0" i="0" u="none" strike="noStrike" baseline="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flags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l"/>
                      <a:r>
                        <a:rPr lang="fr-FR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fr-FR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open</a:t>
                      </a:r>
                      <a:r>
                        <a:rPr lang="fr-FR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fr-FR" sz="1800" b="1" i="0" u="none" strike="noStrike" baseline="0" smtClean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</a:rPr>
                        <a:t>const </a:t>
                      </a:r>
                      <a:r>
                        <a:rPr lang="fr-FR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char </a:t>
                      </a:r>
                      <a:r>
                        <a:rPr lang="fr-FR" sz="1800" b="0" i="0" u="none" strike="noStrike" baseline="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fr-FR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fr-FR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fr-FR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fr-FR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flags</a:t>
                      </a:r>
                      <a:r>
                        <a:rPr lang="fr-FR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fr-FR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mode_t mode</a:t>
                      </a:r>
                      <a:r>
                        <a:rPr lang="fr-FR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641693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file descriptor, a small, nonnegative integer.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1261444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fd </a:t>
                      </a:r>
                      <a:r>
                        <a:rPr lang="en-US" sz="1800" b="0" i="0" u="none" strike="noStrike" baseline="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 </a:t>
                      </a:r>
                      <a:r>
                        <a:rPr lang="en-US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open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baseline="0" smtClean="0">
                          <a:solidFill>
                            <a:srgbClr val="CD3300"/>
                          </a:solidFill>
                          <a:latin typeface="Consolas" panose="020B0609020204030204" pitchFamily="49" charset="0"/>
                        </a:rPr>
                        <a:t>"/home/kidd/madagascar"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O_RDONLY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l"/>
                      <a:r>
                        <a:rPr lang="en-US" sz="1800" b="0" i="0" u="none" strike="noStrike" kern="1200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O_RDONLY</a:t>
                      </a:r>
                      <a:r>
                        <a:rPr lang="en-US" sz="180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: reading only.</a:t>
                      </a:r>
                    </a:p>
                    <a:p>
                      <a:pPr algn="l"/>
                      <a:r>
                        <a:rPr lang="en-US" sz="1800" b="0" i="0" u="none" strike="noStrike" kern="1200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O_WRONLY</a:t>
                      </a:r>
                      <a:r>
                        <a:rPr lang="en-US" sz="180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: writing only.</a:t>
                      </a:r>
                    </a:p>
                    <a:p>
                      <a:pPr algn="l"/>
                      <a:r>
                        <a:rPr lang="en-US" sz="1800" b="0" i="0" u="none" strike="noStrike" kern="1200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O_RDWR </a:t>
                      </a:r>
                      <a:r>
                        <a:rPr lang="en-US" sz="180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 : reading and writing. 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4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create (p. 31)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420685"/>
              </p:ext>
            </p:extLst>
          </p:nvPr>
        </p:nvGraphicFramePr>
        <p:xfrm>
          <a:off x="681038" y="1287054"/>
          <a:ext cx="8543926" cy="4869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40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19951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</a:t>
                      </a: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 new file or rewrite an existing one</a:t>
                      </a:r>
                      <a:endParaRPr lang="en-US" sz="1800" baseline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function call: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</a:t>
                      </a:r>
                      <a:r>
                        <a:rPr lang="en-US" sz="18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creat(path, mode)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shall be equivalent to: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</a:t>
                      </a:r>
                      <a:r>
                        <a:rPr lang="en-US" sz="18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open(path, O_WRONLY|O_CREAT|O_TRUNC, mode)</a:t>
                      </a:r>
                      <a:endParaRPr lang="en-US" sz="180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97061"/>
                  </a:ext>
                </a:extLst>
              </a:tr>
              <a:tr h="838205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&lt;sys/types.h&gt;</a:t>
                      </a:r>
                    </a:p>
                    <a:p>
                      <a:pPr algn="l"/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&lt;sys/stat.h&gt;</a:t>
                      </a:r>
                    </a:p>
                    <a:p>
                      <a:pPr algn="l"/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&lt;fcntl.h&gt;</a:t>
                      </a:r>
                    </a:p>
                    <a:p>
                      <a:pPr algn="l"/>
                      <a:r>
                        <a:rPr lang="fr-FR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fr-FR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creat</a:t>
                      </a:r>
                      <a:r>
                        <a:rPr lang="fr-FR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fr-FR" sz="1800" b="1" i="0" u="none" strike="noStrike" baseline="0" smtClean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</a:rPr>
                        <a:t>const </a:t>
                      </a:r>
                      <a:r>
                        <a:rPr lang="fr-FR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char </a:t>
                      </a:r>
                      <a:r>
                        <a:rPr lang="fr-FR" sz="1800" b="0" i="0" u="none" strike="noStrike" baseline="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fr-FR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fr-FR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mode_t mode</a:t>
                      </a:r>
                      <a:r>
                        <a:rPr lang="fr-FR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630409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file descriptor, a small, nonnegative integer.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u="none" strike="noStrike" baseline="0" smtClean="0">
                          <a:solidFill>
                            <a:srgbClr val="007888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fd </a:t>
                      </a:r>
                      <a:r>
                        <a:rPr lang="en-US" sz="1800" b="0" i="0" u="none" strike="noStrike" baseline="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 </a:t>
                      </a:r>
                      <a:r>
                        <a:rPr lang="en-US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creat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baseline="0" smtClean="0">
                          <a:solidFill>
                            <a:srgbClr val="000088"/>
                          </a:solidFill>
                          <a:latin typeface="Consolas" panose="020B0609020204030204" pitchFamily="49" charset="0"/>
                        </a:rPr>
                        <a:t> filename, </a:t>
                      </a:r>
                      <a:r>
                        <a:rPr lang="en-US" sz="1800" b="0" i="0" u="none" strike="noStrike" baseline="0" smtClean="0">
                          <a:solidFill>
                            <a:srgbClr val="CD3300"/>
                          </a:solidFill>
                          <a:latin typeface="Consolas" panose="020B0609020204030204" pitchFamily="49" charset="0"/>
                        </a:rPr>
                        <a:t>0644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);</a:t>
                      </a:r>
                    </a:p>
                    <a:p>
                      <a:pPr algn="l"/>
                      <a:r>
                        <a:rPr lang="en-US" sz="1800" b="1" i="0" u="none" strike="noStrike" baseline="0" smtClean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fd </a:t>
                      </a:r>
                      <a:r>
                        <a:rPr lang="en-US" sz="1800" b="0" i="0" u="none" strike="noStrike" baseline="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== </a:t>
                      </a:r>
                      <a:r>
                        <a:rPr lang="en-US" sz="1800" b="0" i="0" u="none" strike="noStrike" baseline="0" smtClean="0">
                          <a:solidFill>
                            <a:srgbClr val="AB0000"/>
                          </a:solidFill>
                          <a:latin typeface="Consolas" panose="020B0609020204030204" pitchFamily="49" charset="0"/>
                        </a:rPr>
                        <a:t>−</a:t>
                      </a:r>
                      <a:r>
                        <a:rPr lang="en-US" sz="1800" b="0" i="0" u="none" strike="noStrike" baseline="0" smtClean="0">
                          <a:solidFill>
                            <a:srgbClr val="FF66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1800" b="0" i="1" u="none" strike="noStrike" baseline="0" smtClean="0">
                          <a:solidFill>
                            <a:srgbClr val="35586C"/>
                          </a:solidFill>
                          <a:latin typeface="Consolas" panose="020B0609020204030204" pitchFamily="49" charset="0"/>
                        </a:rPr>
                        <a:t>    /* error */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72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 (p. 32)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0059816"/>
              </p:ext>
            </p:extLst>
          </p:nvPr>
        </p:nvGraphicFramePr>
        <p:xfrm>
          <a:off x="681038" y="1255712"/>
          <a:ext cx="8543926" cy="4984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83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55808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</a:t>
                      </a: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291148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</a:t>
                      </a:r>
                      <a:r>
                        <a:rPr lang="en-US" smtClean="0"/>
                        <a:t>() attempts to read up to </a:t>
                      </a:r>
                      <a:r>
                        <a:rPr lang="en-US" sz="1800" i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mtClean="0"/>
                        <a:t> bytes from file descriptor </a:t>
                      </a:r>
                      <a:r>
                        <a:rPr lang="en-US" sz="1800" i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fd</a:t>
                      </a:r>
                      <a:r>
                        <a:rPr lang="en-US" smtClean="0"/>
                        <a:t> into the buffer starting at </a:t>
                      </a:r>
                      <a:r>
                        <a:rPr lang="en-US" sz="1800" i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lang="en-US" smtClean="0"/>
                        <a:t>.</a:t>
                      </a:r>
                      <a:endParaRPr lang="en-US" sz="1800" baseline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5412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&lt;unistd.h&gt;</a:t>
                      </a:r>
                      <a:endParaRPr lang="fr-FR" sz="1800" b="1" i="0" u="none" strike="noStrike" baseline="0" smtClean="0">
                        <a:solidFill>
                          <a:srgbClr val="007888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ssize_t 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read 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fd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void </a:t>
                      </a:r>
                      <a:r>
                        <a:rPr lang="en-US" sz="1800" b="0" i="0" u="none" strike="noStrike" baseline="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buf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size_t 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838205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value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On success, the number of bytes read is returned (zero indicates end of file), and the file position is advanced by this number.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It is not an error if this number is smaller than the number of bytes requested; this may happen for example because fewer bytes are actually available right now (maybe because we were close to end-of-file, or because we are reading from a pipe, or from a terminal), or because </a:t>
                      </a:r>
                      <a:r>
                        <a:rPr lang="en-US" sz="18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</a:t>
                      </a: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was interrupted by a signal.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On error, -1 is returned, and </a:t>
                      </a:r>
                      <a:r>
                        <a:rPr lang="en-US" sz="1800" b="0" i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errno</a:t>
                      </a: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set appropriately. In this case it is left unspecified whether the file position (if any) changes.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If count is greater than SSIZE_MAX, the result is unspecified.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write (p. 36)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5416"/>
              </p:ext>
            </p:extLst>
          </p:nvPr>
        </p:nvGraphicFramePr>
        <p:xfrm>
          <a:off x="681038" y="1255712"/>
          <a:ext cx="8543926" cy="4984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83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55808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write</a:t>
                      </a: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291148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</a:t>
                      </a:r>
                      <a:r>
                        <a:rPr lang="en-US" smtClean="0"/>
                        <a:t>() writes up to </a:t>
                      </a:r>
                      <a:r>
                        <a:rPr lang="en-US" sz="1800" i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mtClean="0"/>
                        <a:t> bytes from the buffer starting at </a:t>
                      </a:r>
                      <a:r>
                        <a:rPr lang="en-US" sz="1800" i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lang="en-US" smtClean="0"/>
                        <a:t> to the file referred to by the file descriptor </a:t>
                      </a:r>
                      <a:r>
                        <a:rPr lang="en-US" sz="1800" i="1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fd</a:t>
                      </a:r>
                      <a:r>
                        <a:rPr lang="en-US" smtClean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54128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&lt;unistd.h&gt;</a:t>
                      </a:r>
                      <a:endParaRPr lang="fr-FR" sz="1800" b="1" i="0" u="none" strike="noStrike" baseline="0" smtClean="0">
                        <a:solidFill>
                          <a:srgbClr val="007888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ssize_t 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write 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fd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1" i="0" u="none" strike="noStrike" baseline="0" smtClean="0">
                          <a:solidFill>
                            <a:srgbClr val="00669A"/>
                          </a:solidFill>
                          <a:latin typeface="Consolas" panose="020B0609020204030204" pitchFamily="49" charset="0"/>
                        </a:rPr>
                        <a:t>const </a:t>
                      </a:r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void </a:t>
                      </a:r>
                      <a:r>
                        <a:rPr lang="en-US" sz="1800" b="0" i="0" u="none" strike="noStrike" baseline="0" smtClean="0">
                          <a:solidFill>
                            <a:srgbClr val="555555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buf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size_t 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count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838205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value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On success, the number of bytes written is returned (zero indicates nothing was written).  It is not an error if this number is smaller than the number of bytes requested; this may happen for example because the disk device was filled.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On error, -1 is returned, and errno is set appropriately.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count is zero and fd refers to a regular file, then write() may return a failure status if one of the errors below is detected.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no errors are detected, or error detection is not performed, 0 will be returned without causing any other effect.  If count is zero and fd refers to a file other than a regular file, the results are not specified.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473768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7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lseek (p. 46)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654544"/>
              </p:ext>
            </p:extLst>
          </p:nvPr>
        </p:nvGraphicFramePr>
        <p:xfrm>
          <a:off x="681038" y="1255712"/>
          <a:ext cx="8543926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580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442346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356699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lseek</a:t>
                      </a: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329261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smtClean="0"/>
                        <a:t>lseek</a:t>
                      </a:r>
                      <a:r>
                        <a:rPr lang="en-US" smtClean="0"/>
                        <a:t> - reposition read/write file offset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823152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#include &lt;sys/types.h&gt;</a:t>
                      </a:r>
                      <a:endParaRPr lang="en-US" b="0" smtClean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l"/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#include &lt;unistd.h&gt;</a:t>
                      </a:r>
                    </a:p>
                    <a:p>
                      <a:pPr algn="l"/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off_t lseek(int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fd</a:t>
                      </a:r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, off_t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offset</a:t>
                      </a:r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, int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whence</a:t>
                      </a:r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);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2304825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   lseek</a:t>
                      </a:r>
                      <a:r>
                        <a:rPr lang="en-US" smtClean="0"/>
                        <a:t>() repositions the file offset of the file descriptor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fd</a:t>
                      </a:r>
                      <a:r>
                        <a:rPr lang="en-US" smtClean="0"/>
                        <a:t> to the argument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offset</a:t>
                      </a:r>
                      <a:r>
                        <a:rPr lang="en-US" smtClean="0"/>
                        <a:t> according to the directive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whence</a:t>
                      </a:r>
                      <a:r>
                        <a:rPr lang="en-US" smtClean="0"/>
                        <a:t> as follows: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   SEEK_SET</a:t>
                      </a:r>
                      <a:r>
                        <a:rPr lang="en-US" smtClean="0"/>
                        <a:t> The file offset is set to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offset</a:t>
                      </a:r>
                      <a:r>
                        <a:rPr lang="en-US" smtClean="0"/>
                        <a:t> bytes.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   SEEK_CUR</a:t>
                      </a:r>
                      <a:r>
                        <a:rPr lang="en-US" smtClean="0"/>
                        <a:t> The file offset is set to its current location plus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offset</a:t>
                      </a:r>
                      <a:r>
                        <a:rPr lang="en-US" smtClean="0"/>
                        <a:t> bytes.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   </a:t>
                      </a:r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SEEK_END</a:t>
                      </a:r>
                      <a:r>
                        <a:rPr lang="en-US" smtClean="0"/>
                        <a:t> The file offset is set to the size of the file plus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offset</a:t>
                      </a:r>
                      <a:r>
                        <a:rPr lang="en-US" smtClean="0"/>
                        <a:t> bytes.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lseek</a:t>
                      </a:r>
                      <a:r>
                        <a:rPr lang="en-US" smtClean="0"/>
                        <a:t>() allows the file offset to be set beyond the end of the file (but this does not change the size of the file).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   If data is later written at this point, subsequent reads of the data in the gap (a "hole") return null bytes ('\0') until data is actually written into the gap.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823152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</a:t>
                      </a:r>
                    </a:p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/>
                        <a:t>Upon successful completion, </a:t>
                      </a:r>
                      <a:r>
                        <a:rPr lang="en-US" b="1" smtClean="0">
                          <a:solidFill>
                            <a:srgbClr val="502000"/>
                          </a:solidFill>
                          <a:effectLst/>
                        </a:rPr>
                        <a:t>lseek</a:t>
                      </a:r>
                      <a:r>
                        <a:rPr lang="en-US" smtClean="0"/>
                        <a:t>() returns the resulting offset location as measured in bytes from the beginning of the file.</a:t>
                      </a:r>
                    </a:p>
                    <a:p>
                      <a:pPr algn="l"/>
                      <a:r>
                        <a:rPr lang="en-US" smtClean="0"/>
                        <a:t>On error, the value </a:t>
                      </a:r>
                      <a:r>
                        <a:rPr lang="en-US" i="1" smtClean="0">
                          <a:solidFill>
                            <a:srgbClr val="006000"/>
                          </a:solidFill>
                          <a:effectLst/>
                        </a:rPr>
                        <a:t>(off_t) -1</a:t>
                      </a:r>
                      <a:r>
                        <a:rPr lang="en-US" smtClean="0"/>
                        <a:t> is returned and </a:t>
                      </a:r>
                      <a:r>
                        <a:rPr lang="en-US" i="1" u="none" strike="noStrike" smtClean="0">
                          <a:solidFill>
                            <a:srgbClr val="4080DD"/>
                          </a:solidFill>
                          <a:effectLst/>
                        </a:rPr>
                        <a:t>errno</a:t>
                      </a:r>
                      <a:r>
                        <a:rPr lang="en-US" smtClean="0"/>
                        <a:t> is set to indicate the error.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27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close (p. 45)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874520"/>
              </p:ext>
            </p:extLst>
          </p:nvPr>
        </p:nvGraphicFramePr>
        <p:xfrm>
          <a:off x="681038" y="1255712"/>
          <a:ext cx="8543926" cy="5126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837">
                  <a:extLst>
                    <a:ext uri="{9D8B030D-6E8A-4147-A177-3AD203B41FA5}">
                      <a16:colId xmlns:a16="http://schemas.microsoft.com/office/drawing/2014/main" val="2913425130"/>
                    </a:ext>
                  </a:extLst>
                </a:gridCol>
                <a:gridCol w="7558089">
                  <a:extLst>
                    <a:ext uri="{9D8B030D-6E8A-4147-A177-3AD203B41FA5}">
                      <a16:colId xmlns:a16="http://schemas.microsoft.com/office/drawing/2014/main" val="3542284699"/>
                    </a:ext>
                  </a:extLst>
                </a:gridCol>
              </a:tblGrid>
              <a:tr h="444593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close</a:t>
                      </a:r>
                      <a:r>
                        <a:rPr lang="en-US" sz="18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5867"/>
                  </a:ext>
                </a:extLst>
              </a:tr>
              <a:tr h="410394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unmap the file de‐scriptor from the associated file</a:t>
                      </a:r>
                      <a:endParaRPr lang="en-US" sz="1800" baseline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80539"/>
                  </a:ext>
                </a:extLst>
              </a:tr>
              <a:tr h="718189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Synopsis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baseline="0" smtClean="0">
                          <a:solidFill>
                            <a:srgbClr val="009A9A"/>
                          </a:solidFill>
                          <a:latin typeface="Consolas" panose="020B0609020204030204" pitchFamily="49" charset="0"/>
                        </a:rPr>
                        <a:t>#include &lt;unistd.h&gt;</a:t>
                      </a:r>
                      <a:endParaRPr lang="fr-FR" sz="1800" b="1" i="0" u="none" strike="noStrike" baseline="0" smtClean="0">
                        <a:solidFill>
                          <a:srgbClr val="007888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close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1800" b="1" i="0" u="none" strike="noStrike" baseline="0" smtClean="0">
                          <a:solidFill>
                            <a:srgbClr val="007789"/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sz="1800" b="0" i="0" u="none" strike="noStrike" baseline="0" smtClean="0">
                          <a:solidFill>
                            <a:srgbClr val="000089"/>
                          </a:solidFill>
                          <a:latin typeface="Consolas" panose="020B0609020204030204" pitchFamily="49" charset="0"/>
                        </a:rPr>
                        <a:t>fd </a:t>
                      </a:r>
                      <a:r>
                        <a:rPr lang="en-US" sz="1800" b="0" i="0" u="none" strike="noStrike" baseline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7179"/>
                  </a:ext>
                </a:extLst>
              </a:tr>
              <a:tr h="1949371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value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  A call to close() unmaps the open file descriptor fd and disassociates the file from the process.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  The given file descriptor is then no longer valid, and the kernel is free to reuse it as the return value to a subsequent open() or creat() call.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  A call to close() returns 0 on success. On error, it returns −1 and sets errno appropriately.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+mn-lt"/>
                          <a:cs typeface="Calibri" panose="020F0502020204030204" pitchFamily="34" charset="0"/>
                        </a:rPr>
                        <a:t>   </a:t>
                      </a:r>
                      <a:r>
                        <a:rPr lang="en-US" sz="1800" smtClean="0">
                          <a:solidFill>
                            <a:srgbClr val="FF0000"/>
                          </a:solidFill>
                          <a:latin typeface="+mn-lt"/>
                          <a:cs typeface="Calibri" panose="020F0502020204030204" pitchFamily="34" charset="0"/>
                        </a:rPr>
                        <a:t>Note that closing a file has no bearing on when the file is flushed to disk. To ensure that a file is committed to disk before closing it, an application needs to make use of one of the synchronization options discussed earlier in “Synchronized I/O” on page 40.</a:t>
                      </a:r>
                      <a:endParaRPr lang="en-US" sz="1800">
                        <a:solidFill>
                          <a:srgbClr val="FF0000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0116"/>
                  </a:ext>
                </a:extLst>
              </a:tr>
              <a:tr h="718189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smtClean="0">
                          <a:solidFill>
                            <a:srgbClr val="006699"/>
                          </a:solidFill>
                          <a:effectLst/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1800" b="0" i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smtClean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close </a:t>
                      </a:r>
                      <a:r>
                        <a:rPr lang="en-US" sz="1800" b="0" i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smtClean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fd</a:t>
                      </a:r>
                      <a:r>
                        <a:rPr lang="en-US" sz="1800" b="0" i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800" b="0" i="0" smtClean="0">
                          <a:solidFill>
                            <a:srgbClr val="555555"/>
                          </a:solidFill>
                          <a:effectLst/>
                          <a:latin typeface="Consolas" panose="020B0609020204030204" pitchFamily="49" charset="0"/>
                        </a:rPr>
                        <a:t>== </a:t>
                      </a:r>
                      <a:r>
                        <a:rPr lang="en-US" sz="1800" b="0" i="0" smtClean="0">
                          <a:solidFill>
                            <a:srgbClr val="AA0000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1800" b="0" i="0" smtClean="0">
                          <a:solidFill>
                            <a:srgbClr val="FF66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800" b="0" i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800" b="0" i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800" b="0" i="0" smtClean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perror </a:t>
                      </a:r>
                      <a:r>
                        <a:rPr lang="en-US" sz="1800" b="0" i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b="0" i="0" smtClean="0">
                          <a:solidFill>
                            <a:srgbClr val="CC3300"/>
                          </a:solidFill>
                          <a:effectLst/>
                          <a:latin typeface="Consolas" panose="020B0609020204030204" pitchFamily="49" charset="0"/>
                        </a:rPr>
                        <a:t>"close"</a:t>
                      </a:r>
                      <a:r>
                        <a:rPr lang="en-US" sz="1800" b="0" i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en-US" sz="180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5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Opening Files (p. 26)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9449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Flags for open( )</a:t>
            </a:r>
          </a:p>
          <a:p>
            <a:pPr lvl="1">
              <a:lnSpc>
                <a:spcPct val="120000"/>
              </a:lnSpc>
            </a:pPr>
            <a:r>
              <a:rPr lang="en-US"/>
              <a:t>The flags argument is the bitwise-OR of one or more </a:t>
            </a:r>
            <a:r>
              <a:rPr lang="en-US" smtClean="0"/>
              <a:t>flags.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It </a:t>
            </a:r>
            <a:r>
              <a:rPr lang="en-US"/>
              <a:t>must contain an </a:t>
            </a:r>
            <a:r>
              <a:rPr lang="en-US" smtClean="0"/>
              <a:t>access mode</a:t>
            </a:r>
            <a:r>
              <a:rPr lang="en-US"/>
              <a:t>, which is one of </a:t>
            </a:r>
            <a:r>
              <a:rPr lang="en-US">
                <a:latin typeface="Consolas" panose="020B0609020204030204" pitchFamily="49" charset="0"/>
              </a:rPr>
              <a:t>O_RDONLY, O_WRONLY, </a:t>
            </a:r>
            <a:r>
              <a:rPr lang="en-US"/>
              <a:t>or</a:t>
            </a:r>
            <a:r>
              <a:rPr lang="en-US">
                <a:latin typeface="Consolas" panose="020B0609020204030204" pitchFamily="49" charset="0"/>
              </a:rPr>
              <a:t> O_RDWR</a:t>
            </a:r>
            <a:r>
              <a:rPr lang="en-US"/>
              <a:t>. </a:t>
            </a:r>
            <a:endParaRPr lang="en-US" smtClean="0"/>
          </a:p>
          <a:p>
            <a:pPr lvl="1">
              <a:lnSpc>
                <a:spcPct val="120000"/>
              </a:lnSpc>
            </a:pPr>
            <a:r>
              <a:rPr lang="en-US" smtClean="0"/>
              <a:t>Respectively</a:t>
            </a:r>
            <a:r>
              <a:rPr lang="en-US"/>
              <a:t>, these </a:t>
            </a:r>
            <a:r>
              <a:rPr lang="en-US" smtClean="0"/>
              <a:t>arguments request </a:t>
            </a:r>
            <a:r>
              <a:rPr lang="en-US"/>
              <a:t>that the file be opened only for reading, only for writing, or for both </a:t>
            </a:r>
            <a:r>
              <a:rPr lang="en-US" smtClean="0"/>
              <a:t>reading and writing.</a:t>
            </a:r>
          </a:p>
          <a:p>
            <a:pPr>
              <a:lnSpc>
                <a:spcPct val="120000"/>
              </a:lnSpc>
            </a:pPr>
            <a:r>
              <a:rPr lang="en-US" smtClean="0"/>
              <a:t>Flag Detail : (p. 27~ 28)</a:t>
            </a:r>
          </a:p>
          <a:p>
            <a:pPr>
              <a:lnSpc>
                <a:spcPct val="120000"/>
              </a:lnSpc>
            </a:pP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228254" y="4346796"/>
            <a:ext cx="7744924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lvl="1"/>
            <a:endParaRPr lang="en-US" b="1" smtClean="0">
              <a:solidFill>
                <a:srgbClr val="007788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smtClean="0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fd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fd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open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C3300"/>
                </a:solidFill>
                <a:latin typeface="Consolas" panose="020B0609020204030204" pitchFamily="49" charset="0"/>
              </a:rPr>
              <a:t>"/home/teach/pearl"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O_WRONLY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|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O_TRUNC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fd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>
                <a:solidFill>
                  <a:srgbClr val="AA00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  <a:t>/* error */</a:t>
            </a:r>
            <a:r>
              <a:rPr lang="en-US">
                <a:latin typeface="Consolas" panose="020B0609020204030204" pitchFamily="49" charset="0"/>
              </a:rPr>
              <a:t> </a:t>
            </a:r>
            <a:endParaRPr lang="en-US" smtClean="0">
              <a:latin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GIT sequence diagram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 </a:t>
            </a:r>
            <a:r>
              <a:rPr lang="ko-KR" altLang="en-US" smtClean="0"/>
              <a:t>시스템 프로그래밍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472784" y="6175770"/>
            <a:ext cx="7772400" cy="4690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 flipH="1">
            <a:off x="4685593" y="1797048"/>
            <a:ext cx="56620" cy="4152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자기 디스크 8"/>
          <p:cNvSpPr/>
          <p:nvPr/>
        </p:nvSpPr>
        <p:spPr>
          <a:xfrm>
            <a:off x="4136190" y="1170340"/>
            <a:ext cx="1176474" cy="672854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Local Repo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7524670" y="1735882"/>
            <a:ext cx="45719" cy="4285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37266" y="1896462"/>
            <a:ext cx="71720" cy="3973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052678" y="1889343"/>
            <a:ext cx="2340619" cy="342208"/>
            <a:chOff x="5052678" y="1794093"/>
            <a:chExt cx="2340619" cy="342208"/>
          </a:xfrm>
        </p:grpSpPr>
        <p:cxnSp>
          <p:nvCxnSpPr>
            <p:cNvPr id="23" name="직선 화살표 연결선 22"/>
            <p:cNvCxnSpPr/>
            <p:nvPr/>
          </p:nvCxnSpPr>
          <p:spPr>
            <a:xfrm flipH="1">
              <a:off x="5052678" y="2131790"/>
              <a:ext cx="2016224" cy="451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480594" y="1794093"/>
              <a:ext cx="19127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clone </a:t>
              </a:r>
              <a:r>
                <a:rPr lang="en-US" altLang="ko-KR" sz="1600"/>
                <a:t>(</a:t>
              </a:r>
              <a:r>
                <a:rPr lang="ko-KR" altLang="en-US" sz="1600" smtClean="0"/>
                <a:t>복사</a:t>
              </a:r>
              <a:r>
                <a:rPr lang="en-US" altLang="ko-KR" sz="1600" smtClean="0"/>
                <a:t>/</a:t>
              </a:r>
              <a:r>
                <a:rPr lang="ko-KR" altLang="en-US" sz="1600" smtClean="0"/>
                <a:t>한번만</a:t>
              </a:r>
              <a:r>
                <a:rPr lang="en-US" altLang="ko-KR" sz="1600" smtClean="0"/>
                <a:t>)</a:t>
              </a:r>
              <a:endParaRPr lang="ko-KR" altLang="en-US" sz="16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283918" y="2410878"/>
            <a:ext cx="2165026" cy="423182"/>
            <a:chOff x="2283918" y="2315628"/>
            <a:chExt cx="2165026" cy="423182"/>
          </a:xfrm>
        </p:grpSpPr>
        <p:cxnSp>
          <p:nvCxnSpPr>
            <p:cNvPr id="25" name="직선 화살표 연결선 24"/>
            <p:cNvCxnSpPr/>
            <p:nvPr/>
          </p:nvCxnSpPr>
          <p:spPr>
            <a:xfrm>
              <a:off x="2283918" y="2738810"/>
              <a:ext cx="2165026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392446" y="2315628"/>
              <a:ext cx="1992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add (</a:t>
              </a:r>
              <a:r>
                <a:rPr lang="ko-KR" altLang="en-US" sz="1600" dirty="0"/>
                <a:t>변경 파일 등록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283918" y="3023454"/>
            <a:ext cx="2415251" cy="368553"/>
            <a:chOff x="2283918" y="2928204"/>
            <a:chExt cx="2415251" cy="368553"/>
          </a:xfrm>
        </p:grpSpPr>
        <p:cxnSp>
          <p:nvCxnSpPr>
            <p:cNvPr id="33" name="직선 화살표 연결선 32"/>
            <p:cNvCxnSpPr/>
            <p:nvPr/>
          </p:nvCxnSpPr>
          <p:spPr>
            <a:xfrm>
              <a:off x="2283918" y="3296757"/>
              <a:ext cx="2165026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382637" y="2928204"/>
              <a:ext cx="2316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commit (</a:t>
              </a:r>
              <a:r>
                <a:rPr lang="ko-KR" altLang="en-US" sz="1600" dirty="0"/>
                <a:t>변경 파일 기록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993676" y="4797152"/>
            <a:ext cx="2287806" cy="389856"/>
            <a:chOff x="4993676" y="4797152"/>
            <a:chExt cx="2287806" cy="389856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5038005" y="5187008"/>
              <a:ext cx="2165026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993676" y="4797152"/>
              <a:ext cx="2287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push (</a:t>
              </a:r>
              <a:r>
                <a:rPr lang="ko-KR" altLang="en-US" sz="1600" dirty="0"/>
                <a:t>변경 파일 보내기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007577" y="5364782"/>
            <a:ext cx="2398413" cy="368475"/>
            <a:chOff x="5007577" y="5364782"/>
            <a:chExt cx="2398413" cy="368475"/>
          </a:xfrm>
        </p:grpSpPr>
        <p:cxnSp>
          <p:nvCxnSpPr>
            <p:cNvPr id="39" name="직선 화살표 연결선 38"/>
            <p:cNvCxnSpPr/>
            <p:nvPr/>
          </p:nvCxnSpPr>
          <p:spPr>
            <a:xfrm>
              <a:off x="5025008" y="5733257"/>
              <a:ext cx="216502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007577" y="5364782"/>
              <a:ext cx="23984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pull (</a:t>
              </a:r>
              <a:r>
                <a:rPr lang="ko-KR" altLang="en-US" sz="1600" dirty="0"/>
                <a:t>변경 파일 가져오기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283918" y="3842220"/>
            <a:ext cx="2165026" cy="338554"/>
            <a:chOff x="2283918" y="3746970"/>
            <a:chExt cx="2165026" cy="338554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2283918" y="4077072"/>
              <a:ext cx="2165026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13846" y="3746970"/>
              <a:ext cx="17978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</a:rPr>
                <a:t>branch (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</a:rPr>
                <a:t>가지 치기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020222" y="4153273"/>
            <a:ext cx="2165026" cy="372007"/>
            <a:chOff x="5020222" y="4077073"/>
            <a:chExt cx="2165026" cy="372007"/>
          </a:xfrm>
        </p:grpSpPr>
        <p:cxnSp>
          <p:nvCxnSpPr>
            <p:cNvPr id="49" name="직선 화살표 연결선 48"/>
            <p:cNvCxnSpPr/>
            <p:nvPr/>
          </p:nvCxnSpPr>
          <p:spPr>
            <a:xfrm>
              <a:off x="5020222" y="4449080"/>
              <a:ext cx="2165026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193950" y="4077073"/>
              <a:ext cx="1755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</a:rPr>
                <a:t>merge (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</a:rPr>
                <a:t>가지 병합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슬라이드 번호 개체 틀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F9D34-2FA3-4396-82EB-6392D34D7F75}" type="slidenum">
              <a:rPr lang="ko-KR" altLang="en-US" smtClean="0"/>
              <a:pPr/>
              <a:t>6</a:t>
            </a:fld>
            <a:r>
              <a:rPr lang="ko-KR" altLang="en-US" smtClean="0"/>
              <a:t> </a:t>
            </a:r>
            <a:r>
              <a:rPr lang="en-US" altLang="ko-KR" smtClean="0"/>
              <a:t>/ 20</a:t>
            </a:r>
            <a:endParaRPr lang="ko-KR" altLang="en-US" dirty="0"/>
          </a:p>
        </p:txBody>
      </p:sp>
      <p:sp>
        <p:nvSpPr>
          <p:cNvPr id="52" name="날짜 개체 틀 5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ko-KR" altLang="en-US"/>
          </a:p>
        </p:txBody>
      </p:sp>
      <p:sp>
        <p:nvSpPr>
          <p:cNvPr id="10" name="순서도: 자기 디스크 9"/>
          <p:cNvSpPr/>
          <p:nvPr/>
        </p:nvSpPr>
        <p:spPr>
          <a:xfrm>
            <a:off x="7022703" y="1087541"/>
            <a:ext cx="1069737" cy="70655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Remote Repo</a:t>
            </a:r>
            <a:endParaRPr lang="ko-KR" altLang="en-US" sz="1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704509" y="1181986"/>
            <a:ext cx="678128" cy="796389"/>
            <a:chOff x="656700" y="1506299"/>
            <a:chExt cx="447000" cy="602270"/>
          </a:xfrm>
        </p:grpSpPr>
        <p:sp>
          <p:nvSpPr>
            <p:cNvPr id="17" name="이등변 삼각형 16"/>
            <p:cNvSpPr/>
            <p:nvPr/>
          </p:nvSpPr>
          <p:spPr>
            <a:xfrm>
              <a:off x="656700" y="1698036"/>
              <a:ext cx="447000" cy="41053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6792" y="1506299"/>
              <a:ext cx="326816" cy="3385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85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Owners of New Files (p. 29)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Determining which user owns a new file </a:t>
            </a:r>
            <a:r>
              <a:rPr lang="en-US" smtClean="0"/>
              <a:t>is straightforward</a:t>
            </a:r>
            <a:r>
              <a:rPr lang="en-US"/>
              <a:t>: the uid of the file’s </a:t>
            </a:r>
            <a:r>
              <a:rPr lang="en-US" smtClean="0"/>
              <a:t>owner is </a:t>
            </a:r>
            <a:r>
              <a:rPr lang="en-US"/>
              <a:t>the effective uid of the process creating the file</a:t>
            </a:r>
            <a:r>
              <a:rPr lang="en-US" smtClean="0"/>
              <a:t>.</a:t>
            </a:r>
          </a:p>
          <a:p>
            <a:r>
              <a:rPr lang="en-US"/>
              <a:t>Determining the owning group is more complicated</a:t>
            </a:r>
            <a:r>
              <a:rPr lang="en-US" smtClean="0"/>
              <a:t>. The </a:t>
            </a:r>
            <a:r>
              <a:rPr lang="en-US"/>
              <a:t>default behavior is to set </a:t>
            </a:r>
            <a:r>
              <a:rPr lang="en-US" smtClean="0"/>
              <a:t>the file’s </a:t>
            </a:r>
            <a:r>
              <a:rPr lang="en-US"/>
              <a:t>group to the effective gid of the process creating the file</a:t>
            </a:r>
            <a:r>
              <a:rPr lang="en-US" smtClean="0"/>
              <a:t>.</a:t>
            </a:r>
          </a:p>
          <a:p>
            <a:r>
              <a:rPr lang="en-US"/>
              <a:t>Thankfully, you often need not care what group owns a file</a:t>
            </a:r>
            <a:r>
              <a:rPr lang="en-US" smtClean="0"/>
              <a:t>.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Permissions of New File (p. 29)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423112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smtClean="0"/>
              <a:t>The </a:t>
            </a:r>
            <a:r>
              <a:rPr lang="en-US" sz="2000"/>
              <a:t>mode </a:t>
            </a:r>
            <a:r>
              <a:rPr lang="en-US" sz="2000" smtClean="0"/>
              <a:t>argument </a:t>
            </a:r>
            <a:r>
              <a:rPr lang="en-US" sz="2000"/>
              <a:t>is ignored unless a file is created; it is required if O_CREAT is </a:t>
            </a:r>
            <a:r>
              <a:rPr lang="en-US" sz="2000" smtClean="0"/>
              <a:t>given.</a:t>
            </a:r>
          </a:p>
          <a:p>
            <a:pPr lvl="1">
              <a:lnSpc>
                <a:spcPct val="120000"/>
              </a:lnSpc>
            </a:pPr>
            <a:r>
              <a:rPr lang="en-US" sz="1600" smtClean="0"/>
              <a:t>If </a:t>
            </a:r>
            <a:r>
              <a:rPr lang="en-US" sz="1600"/>
              <a:t>you forget </a:t>
            </a:r>
            <a:r>
              <a:rPr lang="en-US" sz="1600" smtClean="0"/>
              <a:t>to provide </a:t>
            </a:r>
            <a:r>
              <a:rPr lang="en-US" sz="1600"/>
              <a:t>the mode argument when using O_CREAT, the results are undefined and </a:t>
            </a:r>
            <a:r>
              <a:rPr lang="en-US" sz="1600" smtClean="0"/>
              <a:t>often quite </a:t>
            </a:r>
            <a:r>
              <a:rPr lang="en-US" sz="1600"/>
              <a:t>ugly—so don’t forget</a:t>
            </a:r>
            <a:r>
              <a:rPr lang="en-US" sz="1600" smtClean="0"/>
              <a:t>!</a:t>
            </a:r>
          </a:p>
          <a:p>
            <a:pPr>
              <a:lnSpc>
                <a:spcPct val="120000"/>
              </a:lnSpc>
            </a:pPr>
            <a:r>
              <a:rPr lang="en-US" sz="2000"/>
              <a:t>When a file is created, the mode argument provides the permissions of the newly </a:t>
            </a:r>
            <a:r>
              <a:rPr lang="en-US" sz="2000" smtClean="0"/>
              <a:t>created file.</a:t>
            </a:r>
          </a:p>
          <a:p>
            <a:pPr lvl="1">
              <a:lnSpc>
                <a:spcPct val="120000"/>
              </a:lnSpc>
            </a:pPr>
            <a:r>
              <a:rPr lang="en-US" sz="1600" smtClean="0"/>
              <a:t>The </a:t>
            </a:r>
            <a:r>
              <a:rPr lang="en-US" sz="1600"/>
              <a:t>mode is not checked on this particular open of the file, so you can </a:t>
            </a:r>
            <a:r>
              <a:rPr lang="en-US" sz="1600" smtClean="0"/>
              <a:t>perform operations </a:t>
            </a:r>
            <a:r>
              <a:rPr lang="en-US" sz="1600"/>
              <a:t>that contradict the assigned permissions, such as opening the file for </a:t>
            </a:r>
            <a:r>
              <a:rPr lang="en-US" sz="1600" smtClean="0"/>
              <a:t>writing but </a:t>
            </a:r>
            <a:r>
              <a:rPr lang="en-US" sz="1600"/>
              <a:t>assigning the file read-only permissions</a:t>
            </a:r>
            <a:r>
              <a:rPr lang="en-US" sz="160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z="2000"/>
              <a:t>The mode argument is the familiar Unix permission bitset, such as octal </a:t>
            </a:r>
            <a:r>
              <a:rPr lang="en-US" sz="2000" smtClean="0"/>
              <a:t>0644.</a:t>
            </a:r>
            <a:endParaRPr lang="en-US" sz="20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323191" y="5461695"/>
            <a:ext cx="742950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endParaRPr lang="en-US" sz="900" b="1" smtClean="0">
              <a:solidFill>
                <a:srgbClr val="007788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smtClean="0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open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6699"/>
                </a:solidFill>
                <a:latin typeface="Consolas" panose="020B0609020204030204" pitchFamily="49" charset="0"/>
              </a:rPr>
              <a:t>const </a:t>
            </a:r>
            <a:r>
              <a:rPr lang="en-US" b="1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flags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open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6699"/>
                </a:solidFill>
                <a:latin typeface="Consolas" panose="020B0609020204030204" pitchFamily="49" charset="0"/>
              </a:rPr>
              <a:t>const </a:t>
            </a:r>
            <a:r>
              <a:rPr lang="en-US" b="1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flags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mode_t mode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700" smtClean="0">
              <a:latin typeface="Consolas" panose="020B0609020204030204" pitchFamily="49" charset="0"/>
            </a:endParaRPr>
          </a:p>
          <a:p>
            <a:pPr lvl="1"/>
            <a:r>
              <a:rPr lang="en-US" sz="1100" smtClean="0">
                <a:latin typeface="Consolas" panose="020B0609020204030204" pitchFamily="49" charset="0"/>
              </a:rPr>
              <a:t> </a:t>
            </a:r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931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Unix File Permission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8" name="Picture 2" descr="dmiessler_unixlinux_permission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258" y="1515011"/>
            <a:ext cx="4472634" cy="374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01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File open example (p. 31)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53538"/>
          </a:xfrm>
        </p:spPr>
        <p:txBody>
          <a:bodyPr>
            <a:normAutofit/>
          </a:bodyPr>
          <a:lstStyle/>
          <a:p>
            <a:r>
              <a:rPr lang="en-US"/>
              <a:t>As an example, the following code opens the file given by file for </a:t>
            </a:r>
            <a:r>
              <a:rPr lang="en-US" smtClean="0"/>
              <a:t>writing.</a:t>
            </a:r>
          </a:p>
          <a:p>
            <a:r>
              <a:rPr lang="en-US" smtClean="0"/>
              <a:t>If </a:t>
            </a:r>
            <a:r>
              <a:rPr lang="en-US"/>
              <a:t>the </a:t>
            </a:r>
            <a:r>
              <a:rPr lang="en-US" smtClean="0"/>
              <a:t>file does </a:t>
            </a:r>
            <a:r>
              <a:rPr lang="en-US"/>
              <a:t>not exist, assuming a umask of 022, it is created with the permissions 0644 (</a:t>
            </a:r>
            <a:r>
              <a:rPr lang="en-US" smtClean="0"/>
              <a:t>even though </a:t>
            </a:r>
            <a:r>
              <a:rPr lang="en-US"/>
              <a:t>the mode argument specifies 0664). If it </a:t>
            </a:r>
            <a:r>
              <a:rPr lang="en-US" smtClean="0"/>
              <a:t>does </a:t>
            </a:r>
            <a:r>
              <a:rPr lang="en-US"/>
              <a:t>exist, it is truncated to zero length</a:t>
            </a:r>
            <a:r>
              <a:rPr lang="en-US" smtClean="0"/>
              <a:t>: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34981" y="4255417"/>
            <a:ext cx="847076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smtClean="0">
              <a:solidFill>
                <a:srgbClr val="000088"/>
              </a:solidFill>
              <a:latin typeface="Consolas" panose="020B0609020204030204" pitchFamily="49" charset="0"/>
            </a:endParaRPr>
          </a:p>
          <a:p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  fd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open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file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O_WRONLY</a:t>
            </a:r>
            <a:r>
              <a:rPr lang="en-US" smtClean="0">
                <a:solidFill>
                  <a:srgbClr val="555555"/>
                </a:solidFill>
                <a:latin typeface="Consolas" panose="020B0609020204030204" pitchFamily="49" charset="0"/>
              </a:rPr>
              <a:t>|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O_CREAT</a:t>
            </a:r>
            <a:r>
              <a:rPr lang="en-US" smtClean="0">
                <a:solidFill>
                  <a:srgbClr val="555555"/>
                </a:solidFill>
                <a:latin typeface="Consolas" panose="020B0609020204030204" pitchFamily="49" charset="0"/>
              </a:rPr>
              <a:t>|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O_TRUNC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             </a:t>
            </a:r>
            <a:r>
              <a:rPr lang="en-US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S_IWUSR|S_IRUSR|S_IWGRP|S_IRGRP|S_IROTH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>
              <a:latin typeface="Consolas" panose="020B0609020204030204" pitchFamily="49" charset="0"/>
            </a:endParaRPr>
          </a:p>
          <a:p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  fd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open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file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O_WRONLY</a:t>
            </a:r>
            <a:r>
              <a:rPr lang="en-US" smtClean="0">
                <a:solidFill>
                  <a:srgbClr val="555555"/>
                </a:solidFill>
                <a:latin typeface="Consolas" panose="020B0609020204030204" pitchFamily="49" charset="0"/>
              </a:rPr>
              <a:t>|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O_CREAT</a:t>
            </a:r>
            <a:r>
              <a:rPr lang="en-US" smtClean="0">
                <a:solidFill>
                  <a:srgbClr val="555555"/>
                </a:solidFill>
                <a:latin typeface="Consolas" panose="020B0609020204030204" pitchFamily="49" charset="0"/>
              </a:rPr>
              <a:t>|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O_TRUNC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0664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>
                <a:latin typeface="Consolas" panose="020B0609020204030204" pitchFamily="49" charset="0"/>
              </a:rPr>
              <a:t> </a:t>
            </a:r>
            <a:endParaRPr lang="en-US" smtClean="0">
              <a:latin typeface="Consolas" panose="020B0609020204030204" pitchFamily="49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86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creat( ) Function (p. 31)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/>
              <a:t>The combination of O_WRONLY | O_CREAT | O_TRUNC is so common that a system </a:t>
            </a:r>
            <a:r>
              <a:rPr lang="en-US" smtClean="0"/>
              <a:t>call exists </a:t>
            </a:r>
            <a:r>
              <a:rPr lang="en-US"/>
              <a:t>to provide just that behavior</a:t>
            </a:r>
            <a:r>
              <a:rPr lang="en-US" smtClean="0"/>
              <a:t>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fr-FR" b="1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fr-FR">
                <a:solidFill>
                  <a:srgbClr val="000088"/>
                </a:solidFill>
                <a:latin typeface="Consolas" panose="020B0609020204030204" pitchFamily="49" charset="0"/>
              </a:rPr>
              <a:t>creat </a:t>
            </a:r>
            <a:r>
              <a:rPr lang="fr-FR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>
                <a:solidFill>
                  <a:srgbClr val="006699"/>
                </a:solidFill>
                <a:latin typeface="Consolas" panose="020B0609020204030204" pitchFamily="49" charset="0"/>
              </a:rPr>
              <a:t>const </a:t>
            </a:r>
            <a:r>
              <a:rPr lang="fr-FR" b="1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fr-FR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fr-FR">
                <a:solidFill>
                  <a:srgbClr val="000088"/>
                </a:solidFill>
                <a:latin typeface="Consolas" panose="020B0609020204030204" pitchFamily="49" charset="0"/>
              </a:rPr>
              <a:t>name</a:t>
            </a:r>
            <a:r>
              <a:rPr lang="fr-F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>
                <a:solidFill>
                  <a:srgbClr val="000088"/>
                </a:solidFill>
                <a:latin typeface="Consolas" panose="020B0609020204030204" pitchFamily="49" charset="0"/>
              </a:rPr>
              <a:t>mode_t mode</a:t>
            </a:r>
            <a:r>
              <a:rPr lang="fr-FR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smtClean="0"/>
              <a:t> It can be implemented in user space as simply: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b="1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 sz="1800">
                <a:solidFill>
                  <a:srgbClr val="CC00FF"/>
                </a:solidFill>
                <a:latin typeface="Consolas" panose="020B0609020204030204" pitchFamily="49" charset="0"/>
              </a:rPr>
              <a:t>creat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006699"/>
                </a:solidFill>
                <a:latin typeface="Consolas" panose="020B0609020204030204" pitchFamily="49" charset="0"/>
              </a:rPr>
              <a:t>const </a:t>
            </a:r>
            <a:r>
              <a:rPr lang="en-US" sz="1800" b="1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 sz="18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800">
                <a:solidFill>
                  <a:srgbClr val="000088"/>
                </a:solidFill>
                <a:latin typeface="Consolas" panose="020B0609020204030204" pitchFamily="49" charset="0"/>
              </a:rPr>
              <a:t>name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 sz="1800">
                <a:solidFill>
                  <a:srgbClr val="000088"/>
                </a:solidFill>
                <a:latin typeface="Consolas" panose="020B0609020204030204" pitchFamily="49" charset="0"/>
              </a:rPr>
              <a:t>mode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smtClean="0">
                <a:solidFill>
                  <a:srgbClr val="006699"/>
                </a:solidFill>
                <a:latin typeface="Consolas" panose="020B0609020204030204" pitchFamily="49" charset="0"/>
              </a:rPr>
              <a:t>return </a:t>
            </a:r>
            <a:r>
              <a:rPr lang="en-US" sz="1800">
                <a:solidFill>
                  <a:srgbClr val="000088"/>
                </a:solidFill>
                <a:latin typeface="Consolas" panose="020B0609020204030204" pitchFamily="49" charset="0"/>
              </a:rPr>
              <a:t>open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000088"/>
                </a:solidFill>
                <a:latin typeface="Consolas" panose="020B0609020204030204" pitchFamily="49" charset="0"/>
              </a:rPr>
              <a:t>name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>
                <a:solidFill>
                  <a:srgbClr val="000088"/>
                </a:solidFill>
                <a:latin typeface="Consolas" panose="020B0609020204030204" pitchFamily="49" charset="0"/>
              </a:rPr>
              <a:t>O_WRONLY </a:t>
            </a:r>
            <a:r>
              <a:rPr lang="en-US" sz="1800">
                <a:solidFill>
                  <a:srgbClr val="555555"/>
                </a:solidFill>
                <a:latin typeface="Consolas" panose="020B0609020204030204" pitchFamily="49" charset="0"/>
              </a:rPr>
              <a:t>| </a:t>
            </a:r>
            <a:r>
              <a:rPr lang="en-US" sz="1800">
                <a:solidFill>
                  <a:srgbClr val="000088"/>
                </a:solidFill>
                <a:latin typeface="Consolas" panose="020B0609020204030204" pitchFamily="49" charset="0"/>
              </a:rPr>
              <a:t>O_CREAT </a:t>
            </a:r>
            <a:r>
              <a:rPr lang="en-US" sz="1800">
                <a:solidFill>
                  <a:srgbClr val="555555"/>
                </a:solidFill>
                <a:latin typeface="Consolas" panose="020B0609020204030204" pitchFamily="49" charset="0"/>
              </a:rPr>
              <a:t>| </a:t>
            </a:r>
            <a:r>
              <a:rPr lang="en-US" sz="1800">
                <a:solidFill>
                  <a:srgbClr val="000088"/>
                </a:solidFill>
                <a:latin typeface="Consolas" panose="020B0609020204030204" pitchFamily="49" charset="0"/>
              </a:rPr>
              <a:t>O_TRUNC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>
                <a:solidFill>
                  <a:srgbClr val="000088"/>
                </a:solidFill>
                <a:latin typeface="Consolas" panose="020B0609020204030204" pitchFamily="49" charset="0"/>
              </a:rPr>
              <a:t>mode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mtClean="0"/>
              <a:t>Return Values and Error Codes</a:t>
            </a:r>
          </a:p>
          <a:p>
            <a:pPr lvl="1">
              <a:lnSpc>
                <a:spcPct val="110000"/>
              </a:lnSpc>
            </a:pPr>
            <a:r>
              <a:rPr lang="en-US"/>
              <a:t>Both open() and creat() return a file descriptor on </a:t>
            </a:r>
            <a:r>
              <a:rPr lang="en-US" smtClean="0"/>
              <a:t>success.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On </a:t>
            </a:r>
            <a:r>
              <a:rPr lang="en-US"/>
              <a:t>error, both return −1</a:t>
            </a:r>
            <a:r>
              <a:rPr lang="en-US" smtClean="0"/>
              <a:t>, and </a:t>
            </a:r>
            <a:r>
              <a:rPr lang="en-US"/>
              <a:t>set errno to an appropriate error </a:t>
            </a:r>
            <a:r>
              <a:rPr lang="en-US" smtClean="0"/>
              <a:t>value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35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Reading via read( ) (p. 32)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smtClean="0">
                <a:solidFill>
                  <a:srgbClr val="242021"/>
                </a:solidFill>
              </a:rPr>
              <a:t>Syntax</a:t>
            </a:r>
            <a:r>
              <a:rPr lang="en-US" sz="2400">
                <a:solidFill>
                  <a:srgbClr val="242021"/>
                </a:solidFill>
              </a:rPr>
              <a:t/>
            </a:r>
            <a:br>
              <a:rPr lang="en-US" sz="2400">
                <a:solidFill>
                  <a:srgbClr val="242021"/>
                </a:solidFill>
              </a:rPr>
            </a:br>
            <a:r>
              <a:rPr lang="en-US" sz="2400" smtClean="0">
                <a:solidFill>
                  <a:srgbClr val="242021"/>
                </a:solidFill>
              </a:rPr>
              <a:t>  </a:t>
            </a:r>
            <a:r>
              <a:rPr lang="en-US" sz="2400" smtClean="0">
                <a:solidFill>
                  <a:srgbClr val="009999"/>
                </a:solidFill>
                <a:latin typeface="Consolas" panose="020B0609020204030204" pitchFamily="49" charset="0"/>
              </a:rPr>
              <a:t>#include &lt;unistd.h&gt;</a:t>
            </a:r>
            <a:br>
              <a:rPr lang="en-US" sz="2400" smtClean="0">
                <a:solidFill>
                  <a:srgbClr val="009999"/>
                </a:solidFill>
                <a:latin typeface="Consolas" panose="020B0609020204030204" pitchFamily="49" charset="0"/>
              </a:rPr>
            </a:br>
            <a:r>
              <a:rPr lang="en-US" sz="2400" smtClean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US" sz="2400" b="1" smtClean="0">
                <a:solidFill>
                  <a:srgbClr val="007788"/>
                </a:solidFill>
                <a:latin typeface="Consolas" panose="020B0609020204030204" pitchFamily="49" charset="0"/>
              </a:rPr>
              <a:t>ssize_t </a:t>
            </a:r>
            <a:r>
              <a:rPr lang="en-US" sz="2400" smtClean="0">
                <a:solidFill>
                  <a:srgbClr val="000088"/>
                </a:solidFill>
                <a:latin typeface="Consolas" panose="020B0609020204030204" pitchFamily="49" charset="0"/>
              </a:rPr>
              <a:t>read </a:t>
            </a: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b="1" smtClean="0">
                <a:solidFill>
                  <a:srgbClr val="007788"/>
                </a:solidFill>
                <a:latin typeface="Consolas" panose="020B0609020204030204" pitchFamily="49" charset="0"/>
              </a:rPr>
              <a:t>int </a:t>
            </a:r>
            <a:r>
              <a:rPr lang="en-US" sz="2400" smtClean="0">
                <a:solidFill>
                  <a:srgbClr val="000088"/>
                </a:solidFill>
                <a:latin typeface="Consolas" panose="020B0609020204030204" pitchFamily="49" charset="0"/>
              </a:rPr>
              <a:t>fd</a:t>
            </a: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smtClean="0">
                <a:solidFill>
                  <a:srgbClr val="007788"/>
                </a:solidFill>
                <a:latin typeface="Consolas" panose="020B0609020204030204" pitchFamily="49" charset="0"/>
              </a:rPr>
              <a:t>void </a:t>
            </a:r>
            <a:r>
              <a:rPr lang="en-US" sz="2400" smtClean="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400" smtClean="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smtClean="0">
                <a:solidFill>
                  <a:srgbClr val="007788"/>
                </a:solidFill>
                <a:latin typeface="Consolas" panose="020B0609020204030204" pitchFamily="49" charset="0"/>
              </a:rPr>
              <a:t>size_t </a:t>
            </a:r>
            <a:r>
              <a:rPr lang="en-US" sz="2400" smtClean="0">
                <a:solidFill>
                  <a:srgbClr val="000088"/>
                </a:solidFill>
                <a:latin typeface="Consolas" panose="020B0609020204030204" pitchFamily="49" charset="0"/>
              </a:rPr>
              <a:t>len</a:t>
            </a: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400" smtClean="0">
                <a:solidFill>
                  <a:srgbClr val="242021"/>
                </a:solidFill>
              </a:rPr>
              <a:t>A </a:t>
            </a:r>
            <a:r>
              <a:rPr lang="en-US" sz="2400">
                <a:solidFill>
                  <a:srgbClr val="242021"/>
                </a:solidFill>
              </a:rPr>
              <a:t>call </a:t>
            </a:r>
            <a:r>
              <a:rPr lang="en-US" sz="2400" smtClean="0">
                <a:solidFill>
                  <a:srgbClr val="242021"/>
                </a:solidFill>
              </a:rPr>
              <a:t>try to read </a:t>
            </a:r>
            <a:r>
              <a:rPr lang="en-US" sz="2400">
                <a:solidFill>
                  <a:srgbClr val="242021"/>
                </a:solidFill>
              </a:rPr>
              <a:t>up to len bytes into </a:t>
            </a:r>
            <a:r>
              <a:rPr lang="en-US" sz="2400" smtClean="0">
                <a:solidFill>
                  <a:srgbClr val="242021"/>
                </a:solidFill>
              </a:rPr>
              <a:t>the </a:t>
            </a:r>
            <a:r>
              <a:rPr lang="en-US" sz="2400" b="1" i="1">
                <a:solidFill>
                  <a:srgbClr val="242021"/>
                </a:solidFill>
              </a:rPr>
              <a:t>buf</a:t>
            </a:r>
            <a:r>
              <a:rPr lang="en-US" sz="2400">
                <a:solidFill>
                  <a:srgbClr val="242021"/>
                </a:solidFill>
              </a:rPr>
              <a:t> </a:t>
            </a:r>
            <a:r>
              <a:rPr lang="en-US" sz="2400" smtClean="0">
                <a:solidFill>
                  <a:srgbClr val="24202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400" smtClean="0">
                <a:solidFill>
                  <a:srgbClr val="242021"/>
                </a:solidFill>
              </a:rPr>
              <a:t>On </a:t>
            </a:r>
            <a:r>
              <a:rPr lang="en-US" sz="2400">
                <a:solidFill>
                  <a:srgbClr val="242021"/>
                </a:solidFill>
              </a:rPr>
              <a:t>success, the number of bytes written into buf </a:t>
            </a:r>
            <a:r>
              <a:rPr lang="en-US" sz="2400" smtClean="0">
                <a:solidFill>
                  <a:srgbClr val="242021"/>
                </a:solidFill>
              </a:rPr>
              <a:t>is returned.</a:t>
            </a:r>
          </a:p>
          <a:p>
            <a:pPr>
              <a:lnSpc>
                <a:spcPct val="110000"/>
              </a:lnSpc>
            </a:pPr>
            <a:r>
              <a:rPr lang="en-US" sz="2400" smtClean="0">
                <a:solidFill>
                  <a:srgbClr val="242021"/>
                </a:solidFill>
              </a:rPr>
              <a:t>On </a:t>
            </a:r>
            <a:r>
              <a:rPr lang="en-US" sz="2400">
                <a:solidFill>
                  <a:srgbClr val="242021"/>
                </a:solidFill>
              </a:rPr>
              <a:t>error, the call returns </a:t>
            </a:r>
            <a:r>
              <a:rPr lang="en-US" sz="2400" b="1" i="1">
                <a:solidFill>
                  <a:srgbClr val="242021"/>
                </a:solidFill>
              </a:rPr>
              <a:t>-1</a:t>
            </a:r>
            <a:r>
              <a:rPr lang="en-US" sz="2400">
                <a:solidFill>
                  <a:srgbClr val="242021"/>
                </a:solidFill>
              </a:rPr>
              <a:t> and sets </a:t>
            </a:r>
            <a:r>
              <a:rPr lang="en-US" sz="2400" b="1" i="1" smtClean="0">
                <a:solidFill>
                  <a:srgbClr val="242021"/>
                </a:solidFill>
              </a:rPr>
              <a:t>errno</a:t>
            </a:r>
            <a:r>
              <a:rPr lang="en-US" sz="2400" smtClean="0">
                <a:solidFill>
                  <a:srgbClr val="24202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400" smtClean="0">
                <a:solidFill>
                  <a:srgbClr val="242021"/>
                </a:solidFill>
              </a:rPr>
              <a:t>The </a:t>
            </a:r>
            <a:r>
              <a:rPr lang="en-US" sz="2400">
                <a:solidFill>
                  <a:srgbClr val="242021"/>
                </a:solidFill>
              </a:rPr>
              <a:t>file position is advanced </a:t>
            </a:r>
            <a:r>
              <a:rPr lang="en-US" sz="2400" smtClean="0">
                <a:solidFill>
                  <a:srgbClr val="242021"/>
                </a:solidFill>
              </a:rPr>
              <a:t>by the </a:t>
            </a:r>
            <a:r>
              <a:rPr lang="en-US" sz="2400">
                <a:solidFill>
                  <a:srgbClr val="242021"/>
                </a:solidFill>
              </a:rPr>
              <a:t>number of bytes read from fd</a:t>
            </a:r>
            <a:r>
              <a:rPr lang="en-US" sz="2400" smtClean="0">
                <a:solidFill>
                  <a:srgbClr val="242021"/>
                </a:solidFill>
              </a:rPr>
              <a:t>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56728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>
                <a:solidFill>
                  <a:srgbClr val="00B050"/>
                </a:solidFill>
              </a:rPr>
              <a:t>Example of </a:t>
            </a:r>
            <a:r>
              <a:rPr lang="en-US">
                <a:solidFill>
                  <a:srgbClr val="00B050"/>
                </a:solidFill>
              </a:rPr>
              <a:t>read( </a:t>
            </a:r>
            <a:r>
              <a:rPr lang="en-US" smtClean="0">
                <a:solidFill>
                  <a:srgbClr val="00B050"/>
                </a:solidFill>
              </a:rPr>
              <a:t>) (</a:t>
            </a:r>
            <a:r>
              <a:rPr lang="en-US">
                <a:solidFill>
                  <a:srgbClr val="00B050"/>
                </a:solidFill>
              </a:rPr>
              <a:t>p. 32)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30053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The number </a:t>
            </a:r>
            <a:r>
              <a:rPr lang="en-US"/>
              <a:t>of bytes </a:t>
            </a:r>
            <a:r>
              <a:rPr lang="en-US" smtClean="0">
                <a:solidFill>
                  <a:srgbClr val="FF0000"/>
                </a:solidFill>
              </a:rPr>
              <a:t>to</a:t>
            </a:r>
            <a:r>
              <a:rPr lang="en-US" smtClean="0"/>
              <a:t> read </a:t>
            </a:r>
            <a:r>
              <a:rPr lang="en-US"/>
              <a:t>is equal to the size of the unsigned long </a:t>
            </a:r>
            <a:r>
              <a:rPr lang="en-US" smtClean="0"/>
              <a:t>type.</a:t>
            </a:r>
          </a:p>
          <a:p>
            <a:pPr lvl="1"/>
            <a:r>
              <a:rPr lang="en-US" smtClean="0"/>
              <a:t>4 </a:t>
            </a:r>
            <a:r>
              <a:rPr lang="en-US"/>
              <a:t>bytes on </a:t>
            </a:r>
            <a:r>
              <a:rPr lang="en-US" smtClean="0"/>
              <a:t>32-bit systems</a:t>
            </a:r>
          </a:p>
          <a:p>
            <a:pPr lvl="1"/>
            <a:r>
              <a:rPr lang="en-US" smtClean="0"/>
              <a:t>8 </a:t>
            </a:r>
            <a:r>
              <a:rPr lang="en-US"/>
              <a:t>bytes on 64-bit </a:t>
            </a:r>
            <a:r>
              <a:rPr lang="en-US" smtClean="0"/>
              <a:t>systems.</a:t>
            </a:r>
          </a:p>
          <a:p>
            <a:r>
              <a:rPr lang="en-US" smtClean="0"/>
              <a:t> </a:t>
            </a:r>
            <a:r>
              <a:rPr lang="en-US" b="1" i="1" smtClean="0">
                <a:latin typeface="Consolas" panose="020B0609020204030204" pitchFamily="49" charset="0"/>
              </a:rPr>
              <a:t>nr</a:t>
            </a:r>
            <a:r>
              <a:rPr lang="en-US" smtClean="0"/>
              <a:t> </a:t>
            </a:r>
            <a:r>
              <a:rPr lang="en-US"/>
              <a:t>contains the number of bytes </a:t>
            </a:r>
            <a:r>
              <a:rPr lang="en-US" smtClean="0"/>
              <a:t>read </a:t>
            </a:r>
            <a:r>
              <a:rPr lang="en-US" smtClean="0">
                <a:solidFill>
                  <a:srgbClr val="FF0000"/>
                </a:solidFill>
              </a:rPr>
              <a:t>success</a:t>
            </a:r>
            <a:r>
              <a:rPr lang="en-US" smtClean="0"/>
              <a:t>, </a:t>
            </a:r>
            <a:r>
              <a:rPr lang="en-US"/>
              <a:t>or </a:t>
            </a:r>
            <a:r>
              <a:rPr lang="en-US" b="1" i="1">
                <a:latin typeface="Consolas" panose="020B0609020204030204" pitchFamily="49" charset="0"/>
              </a:rPr>
              <a:t>−1</a:t>
            </a:r>
            <a:r>
              <a:rPr lang="en-US"/>
              <a:t> on error</a:t>
            </a:r>
            <a:r>
              <a:rPr lang="en-US" smtClean="0"/>
              <a:t>:</a:t>
            </a:r>
          </a:p>
          <a:p>
            <a:r>
              <a:rPr lang="en-US" smtClean="0">
                <a:solidFill>
                  <a:srgbClr val="FF0000"/>
                </a:solidFill>
              </a:rPr>
              <a:t>The </a:t>
            </a:r>
            <a:r>
              <a:rPr lang="en-US">
                <a:solidFill>
                  <a:srgbClr val="FF0000"/>
                </a:solidFill>
              </a:rPr>
              <a:t>call might return </a:t>
            </a:r>
            <a:r>
              <a:rPr lang="en-US" smtClean="0">
                <a:solidFill>
                  <a:srgbClr val="FF0000"/>
                </a:solidFill>
              </a:rPr>
              <a:t>without reading </a:t>
            </a:r>
            <a:r>
              <a:rPr lang="en-US">
                <a:solidFill>
                  <a:srgbClr val="FF0000"/>
                </a:solidFill>
              </a:rPr>
              <a:t>all len </a:t>
            </a:r>
            <a:r>
              <a:rPr lang="en-US" smtClean="0">
                <a:solidFill>
                  <a:srgbClr val="FF0000"/>
                </a:solidFill>
              </a:rPr>
              <a:t>bytes.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872836" y="4338991"/>
            <a:ext cx="8352127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r>
              <a:rPr lang="en-US" sz="2400" b="1" smtClean="0">
                <a:solidFill>
                  <a:srgbClr val="007788"/>
                </a:solidFill>
                <a:latin typeface="Consolas" panose="020B0609020204030204" pitchFamily="49" charset="0"/>
              </a:rPr>
              <a:t>  unsigned </a:t>
            </a:r>
            <a:r>
              <a:rPr lang="en-US" sz="2400" b="1">
                <a:solidFill>
                  <a:srgbClr val="007788"/>
                </a:solidFill>
                <a:latin typeface="Consolas" panose="020B0609020204030204" pitchFamily="49" charset="0"/>
              </a:rPr>
              <a:t>long </a:t>
            </a:r>
            <a:r>
              <a:rPr lang="en-US" sz="2400">
                <a:solidFill>
                  <a:srgbClr val="000088"/>
                </a:solidFill>
                <a:latin typeface="Consolas" panose="020B0609020204030204" pitchFamily="49" charset="0"/>
              </a:rPr>
              <a:t>word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b="1" smtClean="0">
                <a:solidFill>
                  <a:srgbClr val="007788"/>
                </a:solidFill>
                <a:latin typeface="Consolas" panose="020B0609020204030204" pitchFamily="49" charset="0"/>
              </a:rPr>
              <a:t>ssize_t </a:t>
            </a:r>
            <a:r>
              <a:rPr lang="en-US" sz="2400">
                <a:solidFill>
                  <a:srgbClr val="000088"/>
                </a:solidFill>
                <a:latin typeface="Consolas" panose="020B0609020204030204" pitchFamily="49" charset="0"/>
              </a:rPr>
              <a:t>nr</a:t>
            </a: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400" i="1">
                <a:solidFill>
                  <a:srgbClr val="35586C"/>
                </a:solidFill>
                <a:latin typeface="Consolas" panose="020B0609020204030204" pitchFamily="49" charset="0"/>
              </a:rPr>
              <a:t/>
            </a:r>
            <a:br>
              <a:rPr lang="en-US" sz="2400" i="1">
                <a:solidFill>
                  <a:srgbClr val="35586C"/>
                </a:solidFill>
                <a:latin typeface="Consolas" panose="020B0609020204030204" pitchFamily="49" charset="0"/>
              </a:rPr>
            </a:br>
            <a:r>
              <a:rPr lang="en-US" sz="2400" i="1" smtClean="0">
                <a:solidFill>
                  <a:srgbClr val="35586C"/>
                </a:solidFill>
                <a:latin typeface="Consolas" panose="020B0609020204030204" pitchFamily="49" charset="0"/>
              </a:rPr>
              <a:t>  </a:t>
            </a:r>
            <a:r>
              <a:rPr lang="en-US" sz="2400" smtClean="0">
                <a:solidFill>
                  <a:srgbClr val="000088"/>
                </a:solidFill>
                <a:latin typeface="Consolas" panose="020B0609020204030204" pitchFamily="49" charset="0"/>
              </a:rPr>
              <a:t>nr </a:t>
            </a:r>
            <a:r>
              <a:rPr lang="en-US" sz="24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400">
                <a:solidFill>
                  <a:srgbClr val="000088"/>
                </a:solidFill>
                <a:latin typeface="Consolas" panose="020B0609020204030204" pitchFamily="49" charset="0"/>
              </a:rPr>
              <a:t>read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000088"/>
                </a:solidFill>
                <a:latin typeface="Consolas" panose="020B0609020204030204" pitchFamily="49" charset="0"/>
              </a:rPr>
              <a:t>fd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 sz="2400">
                <a:solidFill>
                  <a:srgbClr val="000088"/>
                </a:solidFill>
                <a:latin typeface="Consolas" panose="020B0609020204030204" pitchFamily="49" charset="0"/>
              </a:rPr>
              <a:t>word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smtClean="0">
                <a:solidFill>
                  <a:srgbClr val="006699"/>
                </a:solidFill>
                <a:latin typeface="Consolas" panose="020B0609020204030204" pitchFamily="49" charset="0"/>
              </a:rPr>
              <a:t>sizeof</a:t>
            </a: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b="1" smtClean="0">
                <a:solidFill>
                  <a:srgbClr val="007788"/>
                </a:solidFill>
                <a:latin typeface="Consolas" panose="020B0609020204030204" pitchFamily="49" charset="0"/>
              </a:rPr>
              <a:t>unsigned long</a:t>
            </a: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b="1" smtClean="0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000088"/>
                </a:solidFill>
                <a:latin typeface="Consolas" panose="020B0609020204030204" pitchFamily="49" charset="0"/>
              </a:rPr>
              <a:t>nr </a:t>
            </a:r>
            <a:r>
              <a:rPr lang="en-US" sz="24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400">
                <a:solidFill>
                  <a:srgbClr val="AA0000"/>
                </a:solidFill>
                <a:latin typeface="Consolas" panose="020B0609020204030204" pitchFamily="49" charset="0"/>
              </a:rPr>
              <a:t>-</a:t>
            </a:r>
            <a:r>
              <a:rPr lang="en-US" sz="24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i="1" smtClean="0">
                <a:solidFill>
                  <a:srgbClr val="35586C"/>
                </a:solidFill>
                <a:latin typeface="Consolas" panose="020B0609020204030204" pitchFamily="49" charset="0"/>
              </a:rPr>
              <a:t>/* </a:t>
            </a:r>
            <a:r>
              <a:rPr lang="en-US" sz="2400" i="1">
                <a:solidFill>
                  <a:srgbClr val="35586C"/>
                </a:solidFill>
                <a:latin typeface="Consolas" panose="020B0609020204030204" pitchFamily="49" charset="0"/>
              </a:rPr>
              <a:t>error </a:t>
            </a:r>
            <a:r>
              <a:rPr lang="en-US" sz="2400" i="1" smtClean="0">
                <a:solidFill>
                  <a:srgbClr val="35586C"/>
                </a:solidFill>
                <a:latin typeface="Consolas" panose="020B0609020204030204" pitchFamily="49" charset="0"/>
              </a:rPr>
              <a:t>*/</a:t>
            </a:r>
            <a:endParaRPr lang="en-US" sz="240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4995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mtClean="0"/>
              <a:t>Return values of read( ) ½ (p. 33)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rgbClr val="242021"/>
                </a:solidFill>
              </a:rPr>
              <a:t>It is legal for read() to return a positive nonzero value less than len</a:t>
            </a:r>
            <a:r>
              <a:rPr lang="en-US" sz="2000" smtClean="0">
                <a:solidFill>
                  <a:srgbClr val="242021"/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sz="2000" smtClean="0">
                <a:solidFill>
                  <a:srgbClr val="242021"/>
                </a:solidFill>
              </a:rPr>
              <a:t>less </a:t>
            </a:r>
            <a:r>
              <a:rPr lang="en-US" sz="2000">
                <a:solidFill>
                  <a:srgbClr val="242021"/>
                </a:solidFill>
              </a:rPr>
              <a:t>than len bytes may have been </a:t>
            </a:r>
            <a:r>
              <a:rPr lang="en-US" sz="2000" smtClean="0">
                <a:solidFill>
                  <a:srgbClr val="242021"/>
                </a:solidFill>
              </a:rPr>
              <a:t>available.</a:t>
            </a:r>
          </a:p>
          <a:p>
            <a:pPr lvl="1">
              <a:lnSpc>
                <a:spcPct val="110000"/>
              </a:lnSpc>
            </a:pPr>
            <a:r>
              <a:rPr lang="en-US" sz="2000" smtClean="0">
                <a:solidFill>
                  <a:srgbClr val="242021"/>
                </a:solidFill>
              </a:rPr>
              <a:t>interrupted </a:t>
            </a:r>
            <a:r>
              <a:rPr lang="en-US" sz="2000">
                <a:solidFill>
                  <a:srgbClr val="242021"/>
                </a:solidFill>
              </a:rPr>
              <a:t>by a </a:t>
            </a:r>
            <a:r>
              <a:rPr lang="en-US" sz="2000" smtClean="0">
                <a:solidFill>
                  <a:srgbClr val="242021"/>
                </a:solidFill>
              </a:rPr>
              <a:t>signal, </a:t>
            </a:r>
            <a:r>
              <a:rPr lang="en-US" sz="2000">
                <a:solidFill>
                  <a:srgbClr val="FF0000"/>
                </a:solidFill>
              </a:rPr>
              <a:t>and so on</a:t>
            </a:r>
            <a:r>
              <a:rPr lang="en-US" sz="2000">
                <a:solidFill>
                  <a:srgbClr val="24202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rgbClr val="242021"/>
                </a:solidFill>
              </a:rPr>
              <a:t>The possibility of a return value of </a:t>
            </a:r>
            <a:r>
              <a:rPr lang="en-US" sz="2000" b="1">
                <a:solidFill>
                  <a:srgbClr val="242021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242021"/>
                </a:solidFill>
              </a:rPr>
              <a:t> </a:t>
            </a:r>
            <a:r>
              <a:rPr lang="en-US" sz="2000" smtClean="0">
                <a:solidFill>
                  <a:srgbClr val="242021"/>
                </a:solidFill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en-US" sz="2000" smtClean="0">
                <a:solidFill>
                  <a:srgbClr val="242021"/>
                </a:solidFill>
              </a:rPr>
              <a:t>The read</a:t>
            </a:r>
            <a:r>
              <a:rPr lang="en-US" sz="2000">
                <a:solidFill>
                  <a:srgbClr val="242021"/>
                </a:solidFill>
              </a:rPr>
              <a:t>() system call returns </a:t>
            </a:r>
            <a:r>
              <a:rPr lang="en-US" sz="2000">
                <a:solidFill>
                  <a:srgbClr val="242021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242021"/>
                </a:solidFill>
              </a:rPr>
              <a:t> to indicate </a:t>
            </a:r>
            <a:r>
              <a:rPr lang="en-US" sz="2000" smtClean="0">
                <a:solidFill>
                  <a:srgbClr val="242021"/>
                </a:solidFill>
              </a:rPr>
              <a:t>end-of-file (EOF);</a:t>
            </a:r>
          </a:p>
          <a:p>
            <a:pPr lvl="2">
              <a:lnSpc>
                <a:spcPct val="110000"/>
              </a:lnSpc>
            </a:pPr>
            <a:r>
              <a:rPr lang="en-US" sz="2000" smtClean="0">
                <a:solidFill>
                  <a:srgbClr val="242021"/>
                </a:solidFill>
              </a:rPr>
              <a:t>No bytes </a:t>
            </a:r>
            <a:r>
              <a:rPr lang="en-US" sz="2000">
                <a:solidFill>
                  <a:srgbClr val="242021"/>
                </a:solidFill>
              </a:rPr>
              <a:t>were </a:t>
            </a:r>
            <a:r>
              <a:rPr lang="en-US" sz="2000" smtClean="0">
                <a:solidFill>
                  <a:srgbClr val="242021"/>
                </a:solidFill>
              </a:rPr>
              <a:t>read.</a:t>
            </a:r>
          </a:p>
          <a:p>
            <a:pPr lvl="2">
              <a:lnSpc>
                <a:spcPct val="110000"/>
              </a:lnSpc>
            </a:pPr>
            <a:r>
              <a:rPr lang="en-US" sz="2000" smtClean="0">
                <a:solidFill>
                  <a:srgbClr val="242021"/>
                </a:solidFill>
                <a:latin typeface="Consolas" panose="020B0609020204030204" pitchFamily="49" charset="0"/>
              </a:rPr>
              <a:t>EOF</a:t>
            </a:r>
            <a:r>
              <a:rPr lang="en-US" sz="2000" smtClean="0">
                <a:solidFill>
                  <a:srgbClr val="242021"/>
                </a:solidFill>
              </a:rPr>
              <a:t> </a:t>
            </a:r>
            <a:r>
              <a:rPr lang="en-US" sz="2000">
                <a:solidFill>
                  <a:srgbClr val="242021"/>
                </a:solidFill>
              </a:rPr>
              <a:t>is </a:t>
            </a:r>
            <a:r>
              <a:rPr lang="en-US" sz="2000" smtClean="0">
                <a:solidFill>
                  <a:srgbClr val="242021"/>
                </a:solidFill>
              </a:rPr>
              <a:t>not an error.</a:t>
            </a:r>
          </a:p>
          <a:p>
            <a:pPr>
              <a:lnSpc>
                <a:spcPct val="110000"/>
              </a:lnSpc>
            </a:pPr>
            <a:r>
              <a:rPr lang="en-US" sz="2000" smtClean="0"/>
              <a:t>Blocking Mode : Sleep</a:t>
            </a:r>
          </a:p>
          <a:p>
            <a:pPr lvl="1">
              <a:lnSpc>
                <a:spcPct val="110000"/>
              </a:lnSpc>
            </a:pPr>
            <a:r>
              <a:rPr lang="en-US" sz="2000" smtClean="0">
                <a:solidFill>
                  <a:srgbClr val="FF0000"/>
                </a:solidFill>
              </a:rPr>
              <a:t>If a </a:t>
            </a:r>
            <a:r>
              <a:rPr lang="en-US" sz="2000">
                <a:solidFill>
                  <a:srgbClr val="FF0000"/>
                </a:solidFill>
              </a:rPr>
              <a:t>call is made for </a:t>
            </a:r>
            <a:r>
              <a:rPr lang="en-US" sz="2000" smtClean="0">
                <a:solidFill>
                  <a:srgbClr val="FF0000"/>
                </a:solidFill>
              </a:rPr>
              <a:t>len bytes</a:t>
            </a:r>
            <a:r>
              <a:rPr lang="en-US" sz="2000">
                <a:solidFill>
                  <a:srgbClr val="FF0000"/>
                </a:solidFill>
              </a:rPr>
              <a:t>, but no bytes are available for reading, the call will block </a:t>
            </a:r>
            <a:r>
              <a:rPr lang="en-US" sz="2000" smtClean="0">
                <a:solidFill>
                  <a:srgbClr val="FF0000"/>
                </a:solidFill>
              </a:rPr>
              <a:t>until </a:t>
            </a:r>
            <a:r>
              <a:rPr lang="en-US" sz="2000">
                <a:solidFill>
                  <a:srgbClr val="FF0000"/>
                </a:solidFill>
              </a:rPr>
              <a:t>the </a:t>
            </a:r>
            <a:r>
              <a:rPr lang="en-US" sz="2000" smtClean="0">
                <a:solidFill>
                  <a:srgbClr val="FF0000"/>
                </a:solidFill>
              </a:rPr>
              <a:t>bytes become available.</a:t>
            </a:r>
          </a:p>
          <a:p>
            <a:pPr lvl="1">
              <a:lnSpc>
                <a:spcPct val="110000"/>
              </a:lnSpc>
            </a:pPr>
            <a:r>
              <a:rPr lang="en-US" sz="2000" smtClean="0"/>
              <a:t>In </a:t>
            </a:r>
            <a:r>
              <a:rPr lang="en-US" sz="2000"/>
              <a:t>the case of blocking, the read is waiting for </a:t>
            </a:r>
            <a:r>
              <a:rPr lang="en-US" sz="2000" smtClean="0"/>
              <a:t>more data</a:t>
            </a:r>
          </a:p>
          <a:p>
            <a:pPr lvl="2">
              <a:lnSpc>
                <a:spcPct val="110000"/>
              </a:lnSpc>
            </a:pPr>
            <a:r>
              <a:rPr lang="en-US" sz="2000" smtClean="0"/>
              <a:t>in </a:t>
            </a:r>
            <a:r>
              <a:rPr lang="en-US" sz="2000"/>
              <a:t>the case of reading from a socket or a device file.</a:t>
            </a:r>
          </a:p>
        </p:txBody>
      </p:sp>
    </p:spTree>
    <p:extLst>
      <p:ext uri="{BB962C8B-B14F-4D97-AF65-F5344CB8AC3E}">
        <p14:creationId xmlns:p14="http://schemas.microsoft.com/office/powerpoint/2010/main" val="28617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mtClean="0"/>
              <a:t>Return values of read( ) 2/2 (p. 33)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smtClean="0"/>
              <a:t>The </a:t>
            </a:r>
            <a:r>
              <a:rPr lang="en-US" sz="1600"/>
              <a:t>call returns a value equal to len. </a:t>
            </a:r>
            <a:r>
              <a:rPr lang="en-US" sz="1600" smtClean="0"/>
              <a:t>All </a:t>
            </a:r>
            <a:r>
              <a:rPr lang="en-US" sz="1600"/>
              <a:t>len read bytes are stored in buf</a:t>
            </a:r>
            <a:r>
              <a:rPr lang="en-US" sz="160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z="1600" smtClean="0"/>
              <a:t>The </a:t>
            </a:r>
            <a:r>
              <a:rPr lang="en-US" sz="1600"/>
              <a:t>call returns a value less than len, but greater than </a:t>
            </a:r>
            <a:r>
              <a:rPr lang="en-US" sz="1600" smtClean="0"/>
              <a:t>zero.</a:t>
            </a:r>
          </a:p>
          <a:p>
            <a:pPr lvl="1">
              <a:lnSpc>
                <a:spcPct val="120000"/>
              </a:lnSpc>
            </a:pPr>
            <a:r>
              <a:rPr lang="en-US" sz="1600" smtClean="0">
                <a:solidFill>
                  <a:srgbClr val="FF0000"/>
                </a:solidFill>
              </a:rPr>
              <a:t>Reissuing </a:t>
            </a:r>
            <a:r>
              <a:rPr lang="en-US" sz="1600">
                <a:solidFill>
                  <a:srgbClr val="FF0000"/>
                </a:solidFill>
              </a:rPr>
              <a:t>the read will read the remaining bytes into the rest of the </a:t>
            </a:r>
            <a:r>
              <a:rPr lang="en-US" sz="1600" smtClean="0">
                <a:solidFill>
                  <a:srgbClr val="FF0000"/>
                </a:solidFill>
              </a:rPr>
              <a:t>buffer.</a:t>
            </a:r>
          </a:p>
          <a:p>
            <a:pPr>
              <a:lnSpc>
                <a:spcPct val="120000"/>
              </a:lnSpc>
            </a:pPr>
            <a:r>
              <a:rPr lang="en-US" sz="1600" smtClean="0"/>
              <a:t>The </a:t>
            </a:r>
            <a:r>
              <a:rPr lang="en-US" sz="1600"/>
              <a:t>call blocks </a:t>
            </a:r>
            <a:r>
              <a:rPr lang="en-US" sz="1600" smtClean="0"/>
              <a:t>when </a:t>
            </a:r>
            <a:r>
              <a:rPr lang="en-US" sz="1600"/>
              <a:t>no data is currently </a:t>
            </a:r>
            <a:r>
              <a:rPr lang="en-US" sz="1600" smtClean="0"/>
              <a:t>available.</a:t>
            </a:r>
          </a:p>
          <a:p>
            <a:pPr lvl="1">
              <a:lnSpc>
                <a:spcPct val="120000"/>
              </a:lnSpc>
            </a:pPr>
            <a:r>
              <a:rPr lang="en-US" sz="1600" smtClean="0"/>
              <a:t>This </a:t>
            </a:r>
            <a:r>
              <a:rPr lang="en-US" sz="1600"/>
              <a:t>won’t happen in </a:t>
            </a:r>
            <a:r>
              <a:rPr lang="en-US" sz="1600" smtClean="0"/>
              <a:t>non‐blocking </a:t>
            </a:r>
            <a:r>
              <a:rPr lang="en-US" sz="1600"/>
              <a:t>mode</a:t>
            </a:r>
            <a:r>
              <a:rPr lang="en-US" sz="160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z="1600" smtClean="0"/>
              <a:t>The </a:t>
            </a:r>
            <a:r>
              <a:rPr lang="en-US" sz="1600"/>
              <a:t>call returns -</a:t>
            </a:r>
            <a:r>
              <a:rPr lang="en-US" sz="1600" smtClean="0"/>
              <a:t>1</a:t>
            </a:r>
          </a:p>
          <a:p>
            <a:pPr lvl="1">
              <a:lnSpc>
                <a:spcPct val="120000"/>
              </a:lnSpc>
            </a:pPr>
            <a:r>
              <a:rPr lang="en-US" sz="1600" smtClean="0">
                <a:latin typeface="Consolas" panose="020B0609020204030204" pitchFamily="49" charset="0"/>
              </a:rPr>
              <a:t>errno == EINTR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A </a:t>
            </a:r>
            <a:r>
              <a:rPr lang="en-US" sz="1600"/>
              <a:t>signal was </a:t>
            </a:r>
            <a:r>
              <a:rPr lang="en-US" sz="1600" smtClean="0"/>
              <a:t>re‐ceived </a:t>
            </a:r>
            <a:r>
              <a:rPr lang="en-US" sz="1600"/>
              <a:t>before any bytes were read</a:t>
            </a:r>
            <a:r>
              <a:rPr lang="en-US" sz="1600" smtClean="0"/>
              <a:t>. </a:t>
            </a:r>
          </a:p>
          <a:p>
            <a:pPr lvl="1">
              <a:lnSpc>
                <a:spcPct val="120000"/>
              </a:lnSpc>
            </a:pPr>
            <a:r>
              <a:rPr lang="en-US" sz="1600" smtClean="0">
                <a:latin typeface="Consolas" panose="020B0609020204030204" pitchFamily="49" charset="0"/>
              </a:rPr>
              <a:t>errno == EAGAIN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The </a:t>
            </a:r>
            <a:r>
              <a:rPr lang="en-US" sz="1600"/>
              <a:t>read </a:t>
            </a:r>
            <a:r>
              <a:rPr lang="en-US" sz="1600" smtClean="0"/>
              <a:t>would block </a:t>
            </a:r>
            <a:r>
              <a:rPr lang="en-US" sz="1600"/>
              <a:t>because no data is currently </a:t>
            </a:r>
            <a:r>
              <a:rPr lang="en-US" sz="1600" smtClean="0"/>
              <a:t>available.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T</a:t>
            </a:r>
            <a:r>
              <a:rPr lang="en-US" sz="1600" smtClean="0"/>
              <a:t>he </a:t>
            </a:r>
            <a:r>
              <a:rPr lang="en-US" sz="1600"/>
              <a:t>request should be </a:t>
            </a:r>
            <a:r>
              <a:rPr lang="en-US" sz="1600" smtClean="0"/>
              <a:t>reissued later.</a:t>
            </a:r>
          </a:p>
          <a:p>
            <a:pPr lvl="1">
              <a:lnSpc>
                <a:spcPct val="120000"/>
              </a:lnSpc>
            </a:pPr>
            <a:r>
              <a:rPr lang="en-US" sz="1600" smtClean="0"/>
              <a:t>Another </a:t>
            </a:r>
            <a:r>
              <a:rPr lang="en-US" sz="1600" smtClean="0">
                <a:latin typeface="Consolas" panose="020B0609020204030204" pitchFamily="49" charset="0"/>
              </a:rPr>
              <a:t>errno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A </a:t>
            </a:r>
            <a:r>
              <a:rPr lang="en-US" sz="1600"/>
              <a:t>more serious error</a:t>
            </a:r>
            <a:r>
              <a:rPr lang="en-US" sz="1600" smtClean="0"/>
              <a:t>. 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666251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rgbClr val="00B050"/>
                </a:solidFill>
              </a:rPr>
              <a:t>Reading All the Bytes </a:t>
            </a:r>
            <a:r>
              <a:rPr lang="en-US" smtClean="0">
                <a:solidFill>
                  <a:srgbClr val="00B050"/>
                </a:solidFill>
              </a:rPr>
              <a:t>(p. 34)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19103"/>
          </a:xfrm>
        </p:spPr>
        <p:txBody>
          <a:bodyPr>
            <a:normAutofit/>
          </a:bodyPr>
          <a:lstStyle/>
          <a:p>
            <a:r>
              <a:rPr lang="en-US" smtClean="0"/>
              <a:t>It handles </a:t>
            </a:r>
            <a:r>
              <a:rPr lang="en-US"/>
              <a:t>all errors and actually read all len bytes (at least up to an EOF</a:t>
            </a:r>
            <a:r>
              <a:rPr lang="en-US" smtClean="0"/>
              <a:t>).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946355" y="2278736"/>
            <a:ext cx="8013290" cy="39703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endParaRPr lang="en-US" b="1" smtClean="0">
              <a:solidFill>
                <a:srgbClr val="007788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smtClean="0">
                <a:solidFill>
                  <a:srgbClr val="007788"/>
                </a:solidFill>
                <a:latin typeface="Consolas" panose="020B0609020204030204" pitchFamily="49" charset="0"/>
              </a:rPr>
              <a:t>ssize_t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ret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>
                <a:solidFill>
                  <a:srgbClr val="006699"/>
                </a:solidFill>
                <a:latin typeface="Consolas" panose="020B0609020204030204" pitchFamily="49" charset="0"/>
              </a:rPr>
              <a:t>while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len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0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&amp;&amp;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ret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read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fd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ret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>
                <a:solidFill>
                  <a:srgbClr val="AA00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errno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EINTR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 { // signal interrup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continue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perror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CC3300"/>
                </a:solidFill>
                <a:latin typeface="Consolas" panose="020B0609020204030204" pitchFamily="49" charset="0"/>
              </a:rPr>
              <a:t>"read"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break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len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-=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ret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buf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+=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ret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6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Git Usage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24875" cy="49216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Git Repository Clone</a:t>
            </a:r>
            <a:endParaRPr lang="en-US" smtClean="0">
              <a:latin typeface="+mn-lt"/>
            </a:endParaRPr>
          </a:p>
          <a:p>
            <a:pPr marL="457200" lvl="1" indent="0">
              <a:buNone/>
            </a:pPr>
            <a:endParaRPr lang="en-US" smtClean="0">
              <a:latin typeface="+mn-lt"/>
            </a:endParaRPr>
          </a:p>
          <a:p>
            <a:pPr marL="457200" lvl="1" indent="0">
              <a:buNone/>
            </a:pPr>
            <a:r>
              <a:rPr lang="en-US" smtClean="0">
                <a:latin typeface="+mn-lt"/>
              </a:rPr>
              <a:t>$ </a:t>
            </a:r>
            <a:r>
              <a:rPr lang="en-US" sz="2000" b="1">
                <a:latin typeface="Traveling _Typewriter" panose="02000506000000020004" pitchFamily="2" charset="0"/>
              </a:rPr>
              <a:t>git clone https://</a:t>
            </a:r>
            <a:r>
              <a:rPr lang="en-US" sz="2000" b="1" smtClean="0">
                <a:latin typeface="Traveling _Typewriter" panose="02000506000000020004" pitchFamily="2" charset="0"/>
              </a:rPr>
              <a:t>github.com/sunabove/lec_100_linux.git</a:t>
            </a:r>
            <a:endParaRPr lang="en-US" b="1" smtClean="0">
              <a:latin typeface="Traveling _Typewriter" panose="02000506000000020004" pitchFamily="2" charset="0"/>
            </a:endParaRPr>
          </a:p>
          <a:p>
            <a:pPr lvl="1"/>
            <a:endParaRPr lang="en-US" smtClean="0">
              <a:latin typeface="+mn-lt"/>
            </a:endParaRPr>
          </a:p>
          <a:p>
            <a:r>
              <a:rPr lang="en-US" smtClean="0"/>
              <a:t>Git pull :</a:t>
            </a:r>
            <a:r>
              <a:rPr lang="en-US" smtClean="0">
                <a:latin typeface="+mn-lt"/>
              </a:rPr>
              <a:t> </a:t>
            </a:r>
            <a:r>
              <a:rPr lang="ko-KR" altLang="en-US" smtClean="0">
                <a:latin typeface="+mn-lt"/>
              </a:rPr>
              <a:t>서버 내용을 로컬 폴더로 동기화 함</a:t>
            </a:r>
            <a:r>
              <a:rPr lang="en-US" altLang="ko-KR" smtClean="0">
                <a:latin typeface="+mn-lt"/>
              </a:rPr>
              <a:t>.</a:t>
            </a:r>
            <a:endParaRPr lang="en-US" smtClean="0">
              <a:latin typeface="Calibri" panose="020F0502020204030204"/>
            </a:endParaRPr>
          </a:p>
          <a:p>
            <a:pPr lvl="1"/>
            <a:endParaRPr lang="en-US" smtClean="0">
              <a:latin typeface="Calibri" panose="020F0502020204030204"/>
            </a:endParaRPr>
          </a:p>
          <a:p>
            <a:pPr marL="457200" lvl="1" indent="0">
              <a:buNone/>
            </a:pPr>
            <a:r>
              <a:rPr lang="en-US" smtClean="0">
                <a:latin typeface="Calibri" panose="020F0502020204030204"/>
              </a:rPr>
              <a:t>$ </a:t>
            </a:r>
            <a:r>
              <a:rPr lang="en-US">
                <a:latin typeface="Traveling _Typewriter" panose="02000506000000020004" pitchFamily="2" charset="0"/>
              </a:rPr>
              <a:t>cd lec_100_linux</a:t>
            </a:r>
          </a:p>
          <a:p>
            <a:pPr marL="457200" lvl="1" indent="0">
              <a:buNone/>
            </a:pPr>
            <a:r>
              <a:rPr lang="en-US" smtClean="0">
                <a:latin typeface="Calibri" panose="020F0502020204030204"/>
              </a:rPr>
              <a:t>$ </a:t>
            </a:r>
            <a:r>
              <a:rPr lang="en-US" smtClean="0">
                <a:latin typeface="Traveling _Typewriter" panose="02000506000000020004" pitchFamily="2" charset="0"/>
              </a:rPr>
              <a:t>git pull</a:t>
            </a:r>
          </a:p>
          <a:p>
            <a:pPr lvl="1"/>
            <a:endParaRPr lang="en-US">
              <a:latin typeface="Traveling _Typewriter" panose="02000506000000020004" pitchFamily="2" charset="0"/>
            </a:endParaRPr>
          </a:p>
          <a:p>
            <a:r>
              <a:rPr lang="en-US"/>
              <a:t>Git </a:t>
            </a:r>
            <a:r>
              <a:rPr lang="en-US" smtClean="0"/>
              <a:t>file </a:t>
            </a:r>
            <a:r>
              <a:rPr lang="ko-KR" altLang="en-US" smtClean="0"/>
              <a:t>초기화</a:t>
            </a:r>
            <a:r>
              <a:rPr lang="en-US" altLang="ko-KR" smtClean="0"/>
              <a:t> : git pull </a:t>
            </a:r>
            <a:r>
              <a:rPr lang="ko-KR" altLang="en-US" smtClean="0"/>
              <a:t>에러 발생시</a:t>
            </a:r>
            <a:endParaRPr lang="en-US">
              <a:latin typeface="Calibri" panose="020F0502020204030204"/>
            </a:endParaRPr>
          </a:p>
          <a:p>
            <a:pPr lvl="1"/>
            <a:endParaRPr lang="en-US" smtClean="0">
              <a:latin typeface="Calibri" panose="020F0502020204030204"/>
            </a:endParaRPr>
          </a:p>
          <a:p>
            <a:pPr marL="457200" lvl="1" indent="0">
              <a:buNone/>
            </a:pPr>
            <a:r>
              <a:rPr lang="en-US" smtClean="0">
                <a:latin typeface="Calibri" panose="020F0502020204030204"/>
              </a:rPr>
              <a:t>$ </a:t>
            </a:r>
            <a:r>
              <a:rPr lang="en-US" smtClean="0">
                <a:latin typeface="Traveling _Typewriter" panose="02000506000000020004" pitchFamily="2" charset="0"/>
              </a:rPr>
              <a:t>git reset --hard HEAD</a:t>
            </a:r>
          </a:p>
          <a:p>
            <a:pPr marL="457200" lvl="1" indent="0">
              <a:buNone/>
            </a:pPr>
            <a:endParaRPr lang="en-US" smtClean="0">
              <a:latin typeface="Consolas" panose="020B0609020204030204" pitchFamily="49" charset="0"/>
            </a:endParaRPr>
          </a:p>
          <a:p>
            <a:r>
              <a:rPr lang="en-US" smtClean="0">
                <a:latin typeface="Consolas" panose="020B0609020204030204" pitchFamily="49" charset="0"/>
              </a:rPr>
              <a:t>Git </a:t>
            </a:r>
            <a:r>
              <a:rPr lang="ko-KR" altLang="en-US" smtClean="0">
                <a:latin typeface="Consolas" panose="020B0609020204030204" pitchFamily="49" charset="0"/>
              </a:rPr>
              <a:t>아이디</a:t>
            </a:r>
            <a:r>
              <a:rPr lang="en-US" altLang="ko-KR" smtClean="0">
                <a:latin typeface="Consolas" panose="020B0609020204030204" pitchFamily="49" charset="0"/>
              </a:rPr>
              <a:t>/</a:t>
            </a:r>
            <a:r>
              <a:rPr lang="ko-KR" altLang="en-US" smtClean="0">
                <a:latin typeface="Consolas" panose="020B0609020204030204" pitchFamily="49" charset="0"/>
              </a:rPr>
              <a:t>암호 저장</a:t>
            </a:r>
            <a:endParaRPr lang="en-US" altLang="ko-KR" smtClean="0">
              <a:latin typeface="Consolas" panose="020B0609020204030204" pitchFamily="49" charset="0"/>
            </a:endParaRPr>
          </a:p>
          <a:p>
            <a:pPr lvl="1"/>
            <a:endParaRPr lang="en-US" altLang="ko-KR" smtClean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mtClean="0">
                <a:latin typeface="Consolas" panose="020B0609020204030204" pitchFamily="49" charset="0"/>
              </a:rPr>
              <a:t>$ </a:t>
            </a:r>
            <a:r>
              <a:rPr lang="en-US" altLang="en-US" smtClean="0">
                <a:latin typeface="Traveling _Typewriter" panose="02000506000000020004" pitchFamily="2" charset="0"/>
              </a:rPr>
              <a:t>git </a:t>
            </a:r>
            <a:r>
              <a:rPr lang="en-US" altLang="en-US">
                <a:latin typeface="Traveling _Typewriter" panose="02000506000000020004" pitchFamily="2" charset="0"/>
              </a:rPr>
              <a:t>config credential.helper store</a:t>
            </a:r>
            <a:r>
              <a:rPr lang="en-US" altLang="en-US" sz="800">
                <a:latin typeface="Traveling _Typewriter" panose="02000506000000020004" pitchFamily="2" charset="0"/>
              </a:rPr>
              <a:t> </a:t>
            </a:r>
            <a:endParaRPr lang="en-US" altLang="en-US" sz="6000">
              <a:latin typeface="Traveling _Typewriter" panose="02000506000000020004" pitchFamily="2" charset="0"/>
            </a:endParaRPr>
          </a:p>
          <a:p>
            <a:pPr lvl="1"/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Traveling _Typewriter" panose="02000506000000020004" pitchFamily="2" charset="0"/>
            </a:endParaRPr>
          </a:p>
          <a:p>
            <a:pPr lvl="1"/>
            <a:endParaRPr lang="en-US">
              <a:latin typeface="+mn-lt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Nonblocking </a:t>
            </a:r>
            <a:r>
              <a:rPr lang="en-US" smtClean="0"/>
              <a:t>Reads ½ (p. 35)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Sometimes, programmers do not want a call to read() to block when there is no </a:t>
            </a:r>
            <a:r>
              <a:rPr lang="en-US" smtClean="0"/>
              <a:t>data available.</a:t>
            </a:r>
          </a:p>
          <a:p>
            <a:pPr>
              <a:lnSpc>
                <a:spcPct val="110000"/>
              </a:lnSpc>
            </a:pPr>
            <a:r>
              <a:rPr lang="en-US" smtClean="0"/>
              <a:t>Instead</a:t>
            </a:r>
            <a:r>
              <a:rPr lang="en-US"/>
              <a:t>, they prefer that the call return immediately, indicating that no </a:t>
            </a:r>
            <a:r>
              <a:rPr lang="en-US" smtClean="0"/>
              <a:t>data is available.</a:t>
            </a:r>
          </a:p>
          <a:p>
            <a:pPr>
              <a:lnSpc>
                <a:spcPct val="110000"/>
              </a:lnSpc>
            </a:pPr>
            <a:r>
              <a:rPr lang="en-US" smtClean="0"/>
              <a:t>Nonblocking I/O allows </a:t>
            </a:r>
            <a:r>
              <a:rPr lang="en-US"/>
              <a:t>applications to perform </a:t>
            </a:r>
            <a:r>
              <a:rPr lang="en-US" smtClean="0"/>
              <a:t>I/O on </a:t>
            </a:r>
            <a:r>
              <a:rPr lang="en-US"/>
              <a:t>multiple </a:t>
            </a:r>
            <a:r>
              <a:rPr lang="en-US" smtClean="0"/>
              <a:t>files.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4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Nonblocking </a:t>
            </a:r>
            <a:r>
              <a:rPr lang="en-US" smtClean="0"/>
              <a:t>Reads 2/2 (p. 35)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404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An </a:t>
            </a:r>
            <a:r>
              <a:rPr lang="en-US"/>
              <a:t>additional errno value </a:t>
            </a:r>
            <a:r>
              <a:rPr lang="en-US">
                <a:latin typeface="Consolas" panose="020B0609020204030204" pitchFamily="49" charset="0"/>
              </a:rPr>
              <a:t>EAGAIN</a:t>
            </a:r>
            <a:r>
              <a:rPr lang="en-US"/>
              <a:t> </a:t>
            </a:r>
            <a:r>
              <a:rPr lang="en-US" smtClean="0"/>
              <a:t>is worth checking:. 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if </a:t>
            </a:r>
            <a:r>
              <a:rPr lang="en-US">
                <a:latin typeface="Consolas" panose="020B0609020204030204" pitchFamily="49" charset="0"/>
              </a:rPr>
              <a:t>O_NONBLOCK</a:t>
            </a:r>
            <a:r>
              <a:rPr lang="en-US"/>
              <a:t> </a:t>
            </a:r>
            <a:r>
              <a:rPr lang="en-US" smtClean="0"/>
              <a:t>was given </a:t>
            </a:r>
            <a:r>
              <a:rPr lang="en-US"/>
              <a:t>to </a:t>
            </a:r>
            <a:r>
              <a:rPr lang="en-US">
                <a:latin typeface="Consolas" panose="020B0609020204030204" pitchFamily="49" charset="0"/>
              </a:rPr>
              <a:t>open</a:t>
            </a:r>
            <a:r>
              <a:rPr lang="en-US" smtClean="0">
                <a:latin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980767" y="2490875"/>
            <a:ext cx="7944465" cy="38010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/>
            <a:endParaRPr lang="en-US" sz="1100" b="1" smtClean="0">
              <a:solidFill>
                <a:srgbClr val="007788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smtClean="0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BUFSIZ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>
                <a:solidFill>
                  <a:srgbClr val="007788"/>
                </a:solidFill>
                <a:latin typeface="Consolas" panose="020B0609020204030204" pitchFamily="49" charset="0"/>
              </a:rPr>
              <a:t>ssize_t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nr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9999FF"/>
                </a:solidFill>
                <a:latin typeface="Consolas" panose="020B0609020204030204" pitchFamily="49" charset="0"/>
              </a:rPr>
              <a:t>start:</a:t>
            </a:r>
            <a:br>
              <a:rPr lang="en-US">
                <a:solidFill>
                  <a:srgbClr val="9999FF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nr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read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fd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BUFSIZ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nr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>
                <a:solidFill>
                  <a:srgbClr val="AA00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errno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EINTR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 // signal interrupt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goto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start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  <a:t>/* oh shush */</a:t>
            </a:r>
            <a:b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</a:br>
            <a:r>
              <a:rPr lang="en-US" i="1" smtClean="0">
                <a:solidFill>
                  <a:srgbClr val="35586C"/>
                </a:solidFill>
                <a:latin typeface="Consolas" panose="020B0609020204030204" pitchFamily="49" charset="0"/>
              </a:rPr>
              <a:t>   </a:t>
            </a:r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errno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EAGAIN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i="1" smtClean="0">
                <a:solidFill>
                  <a:srgbClr val="35586C"/>
                </a:solidFill>
                <a:latin typeface="Consolas" panose="020B0609020204030204" pitchFamily="49" charset="0"/>
              </a:rPr>
              <a:t>/* </a:t>
            </a:r>
            <a: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  <a:t>resubmit later */</a:t>
            </a:r>
            <a:b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</a:br>
            <a:r>
              <a:rPr lang="en-US" i="1" smtClean="0">
                <a:solidFill>
                  <a:srgbClr val="35586C"/>
                </a:solidFill>
                <a:latin typeface="Consolas" panose="020B0609020204030204" pitchFamily="49" charset="0"/>
              </a:rPr>
              <a:t>   </a:t>
            </a:r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else</a:t>
            </a:r>
            <a:r>
              <a:rPr lang="en-US" b="1">
                <a:solidFill>
                  <a:srgbClr val="006699"/>
                </a:solidFill>
                <a:latin typeface="Consolas" panose="020B0609020204030204" pitchFamily="49" charset="0"/>
              </a:rPr>
              <a:t/>
            </a:r>
            <a:br>
              <a:rPr lang="en-US" b="1">
                <a:solidFill>
                  <a:srgbClr val="006699"/>
                </a:solidFill>
                <a:latin typeface="Consolas" panose="020B0609020204030204" pitchFamily="49" charset="0"/>
              </a:rPr>
            </a:br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   </a:t>
            </a:r>
            <a:r>
              <a:rPr lang="en-US" i="1" smtClean="0">
                <a:solidFill>
                  <a:srgbClr val="35586C"/>
                </a:solidFill>
                <a:latin typeface="Consolas" panose="020B0609020204030204" pitchFamily="49" charset="0"/>
              </a:rPr>
              <a:t>/* </a:t>
            </a:r>
            <a: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  <a:t>error */</a:t>
            </a:r>
            <a:br>
              <a:rPr lang="en-US" i="1">
                <a:solidFill>
                  <a:srgbClr val="35586C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sz="1100" smtClean="0">
                <a:latin typeface="Consolas" panose="020B0609020204030204" pitchFamily="49" charset="0"/>
              </a:rPr>
              <a:t> </a:t>
            </a:r>
            <a:endParaRPr lang="en-US" sz="11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04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Other Error Values </a:t>
            </a:r>
            <a:r>
              <a:rPr lang="en-US" smtClean="0"/>
              <a:t>(p. 35)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>
                <a:latin typeface="Consolas" panose="020B0609020204030204" pitchFamily="49" charset="0"/>
              </a:rPr>
              <a:t>EBADF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The </a:t>
            </a:r>
            <a:r>
              <a:rPr lang="en-US"/>
              <a:t>given file descriptor is invalid or is not open for </a:t>
            </a:r>
            <a:r>
              <a:rPr lang="en-US" smtClean="0"/>
              <a:t>reading.</a:t>
            </a:r>
          </a:p>
          <a:p>
            <a:pPr>
              <a:lnSpc>
                <a:spcPct val="110000"/>
              </a:lnSpc>
            </a:pPr>
            <a:r>
              <a:rPr lang="en-US" smtClean="0">
                <a:latin typeface="Consolas" panose="020B0609020204030204" pitchFamily="49" charset="0"/>
              </a:rPr>
              <a:t>EFAULT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The </a:t>
            </a:r>
            <a:r>
              <a:rPr lang="en-US"/>
              <a:t>pointer provided by buf is not inside the calling process’s address </a:t>
            </a:r>
            <a:r>
              <a:rPr lang="en-US" smtClean="0"/>
              <a:t>space.</a:t>
            </a:r>
          </a:p>
          <a:p>
            <a:pPr>
              <a:lnSpc>
                <a:spcPct val="110000"/>
              </a:lnSpc>
            </a:pPr>
            <a:r>
              <a:rPr lang="en-US" smtClean="0">
                <a:latin typeface="Consolas" panose="020B0609020204030204" pitchFamily="49" charset="0"/>
              </a:rPr>
              <a:t>EINVAL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The </a:t>
            </a:r>
            <a:r>
              <a:rPr lang="en-US"/>
              <a:t>file descriptor is mapped to an object that does not allow </a:t>
            </a:r>
            <a:r>
              <a:rPr lang="en-US" smtClean="0"/>
              <a:t>reading.</a:t>
            </a:r>
          </a:p>
          <a:p>
            <a:pPr>
              <a:lnSpc>
                <a:spcPct val="110000"/>
              </a:lnSpc>
            </a:pPr>
            <a:r>
              <a:rPr lang="en-US" smtClean="0">
                <a:latin typeface="Consolas" panose="020B0609020204030204" pitchFamily="49" charset="0"/>
              </a:rPr>
              <a:t>EIO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A </a:t>
            </a:r>
            <a:r>
              <a:rPr lang="en-US"/>
              <a:t>low-level I/O error occurred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61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ssize_t</a:t>
            </a:r>
            <a:r>
              <a:rPr lang="en-US" smtClean="0"/>
              <a:t> (p. 36)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size_t and ssize_t types are mandated by </a:t>
            </a:r>
            <a:r>
              <a:rPr lang="en-US" smtClean="0"/>
              <a:t>POSIX.</a:t>
            </a:r>
          </a:p>
          <a:p>
            <a:r>
              <a:rPr lang="en-US" smtClean="0"/>
              <a:t>The </a:t>
            </a:r>
            <a:r>
              <a:rPr lang="en-US"/>
              <a:t>size_t type is used </a:t>
            </a:r>
            <a:r>
              <a:rPr lang="en-US" smtClean="0"/>
              <a:t>for storing </a:t>
            </a:r>
            <a:r>
              <a:rPr lang="en-US"/>
              <a:t>values used to measure size in </a:t>
            </a:r>
            <a:r>
              <a:rPr lang="en-US" smtClean="0"/>
              <a:t>bytes.</a:t>
            </a:r>
          </a:p>
          <a:p>
            <a:r>
              <a:rPr lang="en-US" smtClean="0"/>
              <a:t>The </a:t>
            </a:r>
            <a:r>
              <a:rPr lang="en-US"/>
              <a:t>ssize_t type is a signed version </a:t>
            </a:r>
            <a:r>
              <a:rPr lang="en-US" smtClean="0"/>
              <a:t>of size_t.</a:t>
            </a:r>
          </a:p>
          <a:p>
            <a:r>
              <a:rPr lang="en-US" smtClean="0"/>
              <a:t>On </a:t>
            </a:r>
            <a:r>
              <a:rPr lang="en-US"/>
              <a:t>32-bit systems, the </a:t>
            </a:r>
            <a:r>
              <a:rPr lang="en-US" smtClean="0"/>
              <a:t>backing C </a:t>
            </a:r>
            <a:r>
              <a:rPr lang="en-US"/>
              <a:t>types are usually unsigned int and int, </a:t>
            </a:r>
            <a:r>
              <a:rPr lang="en-US" smtClean="0"/>
              <a:t>respectively.</a:t>
            </a:r>
          </a:p>
          <a:p>
            <a:r>
              <a:rPr lang="en-US" smtClean="0"/>
              <a:t>Because </a:t>
            </a:r>
            <a:r>
              <a:rPr lang="en-US"/>
              <a:t>the two types are </a:t>
            </a:r>
            <a:r>
              <a:rPr lang="en-US" smtClean="0"/>
              <a:t>often used </a:t>
            </a:r>
            <a:r>
              <a:rPr lang="en-US"/>
              <a:t>together, the potentially smaller range of ssize_t places a limit on the range </a:t>
            </a:r>
            <a:r>
              <a:rPr lang="en-US" smtClean="0"/>
              <a:t>of size_t</a:t>
            </a:r>
            <a:r>
              <a:rPr lang="en-US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60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Size Limits on read() </a:t>
            </a:r>
            <a:r>
              <a:rPr lang="en-US" smtClean="0"/>
              <a:t>(p. 36)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87464"/>
          </a:xfrm>
        </p:spPr>
        <p:txBody>
          <a:bodyPr>
            <a:normAutofit/>
          </a:bodyPr>
          <a:lstStyle/>
          <a:p>
            <a:r>
              <a:rPr lang="en-US"/>
              <a:t>The maximum value of a size_t is SIZE_MAX</a:t>
            </a:r>
            <a:r>
              <a:rPr lang="en-US" smtClean="0"/>
              <a:t>;</a:t>
            </a:r>
          </a:p>
          <a:p>
            <a:r>
              <a:rPr lang="en-US" smtClean="0"/>
              <a:t>If </a:t>
            </a:r>
            <a:r>
              <a:rPr lang="en-US"/>
              <a:t>len is larger than SSIZE_MAX, the results of the call to read() are </a:t>
            </a:r>
            <a:r>
              <a:rPr lang="en-US" smtClean="0"/>
              <a:t>undefined.</a:t>
            </a:r>
          </a:p>
          <a:p>
            <a:r>
              <a:rPr lang="en-US" smtClean="0"/>
              <a:t>On </a:t>
            </a:r>
            <a:r>
              <a:rPr lang="en-US"/>
              <a:t>most Linux systems, SSIZE_MAX is LONG_MAX, which is 2,147,483,647 on a </a:t>
            </a:r>
            <a:r>
              <a:rPr lang="en-US" smtClean="0"/>
              <a:t>32-bit </a:t>
            </a:r>
            <a:r>
              <a:rPr lang="en-US"/>
              <a:t>machine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795463" y="4336025"/>
            <a:ext cx="6135329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b="1" smtClean="0">
              <a:solidFill>
                <a:srgbClr val="0066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smtClean="0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len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&gt;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SSIZE_MAX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mtClean="0">
                <a:solidFill>
                  <a:srgbClr val="000088"/>
                </a:solidFill>
                <a:latin typeface="Consolas" panose="020B0609020204030204" pitchFamily="49" charset="0"/>
              </a:rPr>
              <a:t>len </a:t>
            </a:r>
            <a:r>
              <a:rPr lang="en-US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>
                <a:solidFill>
                  <a:srgbClr val="000088"/>
                </a:solidFill>
                <a:latin typeface="Consolas" panose="020B0609020204030204" pitchFamily="49" charset="0"/>
              </a:rPr>
              <a:t>SSIZE_MAX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latin typeface="Consolas" panose="020B0609020204030204" pitchFamily="49" charset="0"/>
              </a:rPr>
              <a:t/>
            </a:r>
            <a:br>
              <a:rPr lang="en-US">
                <a:latin typeface="Consolas" panose="020B0609020204030204" pitchFamily="49" charset="0"/>
              </a:rPr>
            </a:br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51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Writing with write() </a:t>
            </a:r>
            <a:r>
              <a:rPr lang="en-US" smtClean="0"/>
              <a:t>½ (p. 36)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smtClean="0"/>
              <a:t>write() is the counterpart of read() .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latin typeface="Consolas" panose="020B0609020204030204" pitchFamily="49" charset="0"/>
              </a:rPr>
              <a:t>#include &lt;</a:t>
            </a:r>
            <a:r>
              <a:rPr lang="en-US" sz="1600" smtClean="0">
                <a:latin typeface="Consolas" panose="020B0609020204030204" pitchFamily="49" charset="0"/>
              </a:rPr>
              <a:t>unistd.h&gt;</a:t>
            </a:r>
          </a:p>
          <a:p>
            <a:pPr lvl="1">
              <a:lnSpc>
                <a:spcPct val="120000"/>
              </a:lnSpc>
            </a:pPr>
            <a:r>
              <a:rPr lang="en-US" sz="1600" b="1" smtClean="0">
                <a:latin typeface="Consolas" panose="020B0609020204030204" pitchFamily="49" charset="0"/>
              </a:rPr>
              <a:t>ssize_t </a:t>
            </a:r>
            <a:r>
              <a:rPr lang="en-US" sz="1600">
                <a:latin typeface="Consolas" panose="020B0609020204030204" pitchFamily="49" charset="0"/>
              </a:rPr>
              <a:t>write (</a:t>
            </a:r>
            <a:r>
              <a:rPr lang="en-US" sz="1600" b="1">
                <a:latin typeface="Consolas" panose="020B0609020204030204" pitchFamily="49" charset="0"/>
              </a:rPr>
              <a:t>int </a:t>
            </a:r>
            <a:r>
              <a:rPr lang="en-US" sz="1600">
                <a:latin typeface="Consolas" panose="020B0609020204030204" pitchFamily="49" charset="0"/>
              </a:rPr>
              <a:t>fd, </a:t>
            </a:r>
            <a:r>
              <a:rPr lang="en-US" sz="1600" b="1">
                <a:latin typeface="Consolas" panose="020B0609020204030204" pitchFamily="49" charset="0"/>
              </a:rPr>
              <a:t>const void </a:t>
            </a:r>
            <a:r>
              <a:rPr lang="en-US" sz="1600">
                <a:latin typeface="Consolas" panose="020B0609020204030204" pitchFamily="49" charset="0"/>
              </a:rPr>
              <a:t>*buf, </a:t>
            </a:r>
            <a:r>
              <a:rPr lang="en-US" sz="1600" b="1">
                <a:latin typeface="Consolas" panose="020B0609020204030204" pitchFamily="49" charset="0"/>
              </a:rPr>
              <a:t>size_t </a:t>
            </a:r>
            <a:r>
              <a:rPr lang="en-US" sz="1600">
                <a:latin typeface="Consolas" panose="020B0609020204030204" pitchFamily="49" charset="0"/>
              </a:rPr>
              <a:t>count</a:t>
            </a:r>
            <a:r>
              <a:rPr lang="en-US" sz="1600" smtClean="0">
                <a:latin typeface="Consolas" panose="020B0609020204030204" pitchFamily="49" charset="0"/>
              </a:rPr>
              <a:t>);</a:t>
            </a:r>
            <a:endParaRPr lang="en-US" sz="2000"/>
          </a:p>
          <a:p>
            <a:pPr>
              <a:lnSpc>
                <a:spcPct val="120000"/>
              </a:lnSpc>
            </a:pPr>
            <a:r>
              <a:rPr lang="en-US" sz="2000"/>
              <a:t>A call to write() writes up to count bytes starting at </a:t>
            </a:r>
            <a:r>
              <a:rPr lang="en-US" sz="2000" smtClean="0"/>
              <a:t>buf.</a:t>
            </a:r>
          </a:p>
          <a:p>
            <a:pPr>
              <a:lnSpc>
                <a:spcPct val="120000"/>
              </a:lnSpc>
            </a:pPr>
            <a:r>
              <a:rPr lang="en-US" sz="2000" smtClean="0"/>
              <a:t>Return Value</a:t>
            </a:r>
          </a:p>
          <a:p>
            <a:pPr lvl="1">
              <a:lnSpc>
                <a:spcPct val="120000"/>
              </a:lnSpc>
            </a:pPr>
            <a:r>
              <a:rPr lang="en-US" sz="2000" smtClean="0"/>
              <a:t>On success : </a:t>
            </a:r>
          </a:p>
          <a:p>
            <a:pPr lvl="2">
              <a:lnSpc>
                <a:spcPct val="120000"/>
              </a:lnSpc>
            </a:pPr>
            <a:r>
              <a:rPr lang="en-US" sz="2000" smtClean="0"/>
              <a:t>the number of bytes written is returned</a:t>
            </a:r>
          </a:p>
          <a:p>
            <a:pPr lvl="3">
              <a:lnSpc>
                <a:spcPct val="120000"/>
              </a:lnSpc>
            </a:pPr>
            <a:r>
              <a:rPr lang="en-US" sz="2000" smtClean="0"/>
              <a:t>and </a:t>
            </a:r>
            <a:r>
              <a:rPr lang="en-US" sz="2000"/>
              <a:t>the file position is updated </a:t>
            </a:r>
            <a:r>
              <a:rPr lang="en-US" sz="2000" smtClean="0"/>
              <a:t>in kind.</a:t>
            </a:r>
          </a:p>
          <a:p>
            <a:pPr lvl="2">
              <a:lnSpc>
                <a:spcPct val="120000"/>
              </a:lnSpc>
            </a:pPr>
            <a:r>
              <a:rPr lang="en-US" sz="2000" smtClean="0"/>
              <a:t>return 0 : </a:t>
            </a:r>
          </a:p>
          <a:p>
            <a:pPr lvl="3">
              <a:lnSpc>
                <a:spcPct val="120000"/>
              </a:lnSpc>
            </a:pPr>
            <a:r>
              <a:rPr lang="en-US" sz="2000" smtClean="0"/>
              <a:t>it </a:t>
            </a:r>
            <a:r>
              <a:rPr lang="en-US" sz="2000"/>
              <a:t>simply implies that zero bytes were written.</a:t>
            </a:r>
            <a:endParaRPr lang="en-US" sz="2000" smtClean="0"/>
          </a:p>
          <a:p>
            <a:pPr lvl="1">
              <a:lnSpc>
                <a:spcPct val="120000"/>
              </a:lnSpc>
            </a:pPr>
            <a:r>
              <a:rPr lang="en-US" sz="2000" smtClean="0"/>
              <a:t>On error</a:t>
            </a:r>
          </a:p>
          <a:p>
            <a:pPr lvl="2">
              <a:lnSpc>
                <a:spcPct val="120000"/>
              </a:lnSpc>
            </a:pPr>
            <a:r>
              <a:rPr lang="en-US" sz="2000" smtClean="0"/>
              <a:t>−</a:t>
            </a:r>
            <a:r>
              <a:rPr lang="en-US" sz="2000"/>
              <a:t>1 is returned and errno is set appropriately.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2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Writing with write() 2/2 (p. 37)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10108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/>
              <a:t>B</a:t>
            </a:r>
            <a:r>
              <a:rPr lang="en-US" sz="1600" smtClean="0"/>
              <a:t>asic usage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600" b="1">
                <a:solidFill>
                  <a:srgbClr val="006699"/>
                </a:solidFill>
                <a:latin typeface="Consolas" panose="020B0609020204030204" pitchFamily="49" charset="0"/>
              </a:rPr>
              <a:t>const </a:t>
            </a:r>
            <a:r>
              <a:rPr lang="en-US" sz="1600" b="1">
                <a:solidFill>
                  <a:srgbClr val="007788"/>
                </a:solidFill>
                <a:latin typeface="Consolas" panose="020B0609020204030204" pitchFamily="49" charset="0"/>
              </a:rPr>
              <a:t>char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buf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CC3300"/>
                </a:solidFill>
                <a:latin typeface="Consolas" panose="020B0609020204030204" pitchFamily="49" charset="0"/>
              </a:rPr>
              <a:t>"My ship is solid!"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b="1">
                <a:solidFill>
                  <a:srgbClr val="007788"/>
                </a:solidFill>
                <a:latin typeface="Consolas" panose="020B0609020204030204" pitchFamily="49" charset="0"/>
              </a:rPr>
              <a:t>ssize_t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nr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/* write the string in 'buf' to 'fd' */</a:t>
            </a:r>
            <a:b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nr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write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fd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strlen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b="1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nr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>
                <a:solidFill>
                  <a:srgbClr val="AA0000"/>
                </a:solidFill>
                <a:latin typeface="Consolas" panose="020B0609020204030204" pitchFamily="49" charset="0"/>
              </a:rPr>
              <a:t>-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/* error </a:t>
            </a: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*/</a:t>
            </a:r>
            <a:endParaRPr lang="en-US" sz="1600" smtClean="0"/>
          </a:p>
          <a:p>
            <a:pPr>
              <a:lnSpc>
                <a:spcPct val="120000"/>
              </a:lnSpc>
            </a:pPr>
            <a:r>
              <a:rPr lang="en-US" sz="1600" smtClean="0"/>
              <a:t>Partial Write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600" b="1">
                <a:solidFill>
                  <a:srgbClr val="007788"/>
                </a:solidFill>
                <a:latin typeface="Consolas" panose="020B0609020204030204" pitchFamily="49" charset="0"/>
              </a:rPr>
              <a:t>unsigned long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word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1720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b="1">
                <a:solidFill>
                  <a:srgbClr val="007788"/>
                </a:solidFill>
                <a:latin typeface="Consolas" panose="020B0609020204030204" pitchFamily="49" charset="0"/>
              </a:rPr>
              <a:t>size_t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count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b="1" smtClean="0">
                <a:solidFill>
                  <a:srgbClr val="007788"/>
                </a:solidFill>
                <a:latin typeface="Consolas" panose="020B0609020204030204" pitchFamily="49" charset="0"/>
              </a:rPr>
              <a:t>ssize_t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nr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count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 b="1">
                <a:solidFill>
                  <a:srgbClr val="006699"/>
                </a:solidFill>
                <a:latin typeface="Consolas" panose="020B0609020204030204" pitchFamily="49" charset="0"/>
              </a:rPr>
              <a:t>sizeof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word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nr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write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fd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&amp;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word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count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b="1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nr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>
                <a:solidFill>
                  <a:srgbClr val="AA0000"/>
                </a:solidFill>
                <a:latin typeface="Consolas" panose="020B0609020204030204" pitchFamily="49" charset="0"/>
              </a:rPr>
              <a:t>-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/* error, check errno */</a:t>
            </a:r>
            <a:b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</a:br>
            <a:r>
              <a:rPr lang="en-US" sz="1600" b="1">
                <a:solidFill>
                  <a:srgbClr val="006699"/>
                </a:solidFill>
                <a:latin typeface="Consolas" panose="020B0609020204030204" pitchFamily="49" charset="0"/>
              </a:rPr>
              <a:t>else if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nr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 sz="1600">
                <a:solidFill>
                  <a:srgbClr val="000088"/>
                </a:solidFill>
                <a:latin typeface="Consolas" panose="020B0609020204030204" pitchFamily="49" charset="0"/>
              </a:rPr>
              <a:t>count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/* possible error, but 'errno' not set </a:t>
            </a: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*/</a:t>
            </a:r>
            <a:endParaRPr lang="en-US" sz="160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623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Partial Writes (p. 37)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7763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The write() system call is less likely to return a partial write than the read</a:t>
            </a:r>
            <a:r>
              <a:rPr lang="en-US" smtClean="0"/>
              <a:t>().</a:t>
            </a:r>
          </a:p>
          <a:p>
            <a:pPr>
              <a:lnSpc>
                <a:spcPct val="120000"/>
              </a:lnSpc>
            </a:pPr>
            <a:r>
              <a:rPr lang="en-US" smtClean="0"/>
              <a:t>For </a:t>
            </a:r>
            <a:r>
              <a:rPr lang="en-US"/>
              <a:t>regular </a:t>
            </a:r>
            <a:r>
              <a:rPr lang="en-US" smtClean="0"/>
              <a:t>files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write</a:t>
            </a:r>
            <a:r>
              <a:rPr lang="en-US"/>
              <a:t>() is guaranteed to perform the entire requested </a:t>
            </a:r>
            <a:r>
              <a:rPr lang="en-US" smtClean="0"/>
              <a:t>write.</a:t>
            </a:r>
          </a:p>
          <a:p>
            <a:pPr>
              <a:lnSpc>
                <a:spcPct val="120000"/>
              </a:lnSpc>
            </a:pPr>
            <a:r>
              <a:rPr lang="en-US" smtClean="0"/>
              <a:t>For </a:t>
            </a:r>
            <a:r>
              <a:rPr lang="en-US"/>
              <a:t>other file </a:t>
            </a:r>
            <a:r>
              <a:rPr lang="en-US" smtClean="0"/>
              <a:t>types like sockets 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a </a:t>
            </a:r>
            <a:r>
              <a:rPr lang="en-US"/>
              <a:t>loop may be required to guarantee that you </a:t>
            </a:r>
            <a:r>
              <a:rPr lang="en-US" smtClean="0"/>
              <a:t>really write </a:t>
            </a:r>
            <a:r>
              <a:rPr lang="en-US"/>
              <a:t>out all of the requested </a:t>
            </a:r>
            <a:r>
              <a:rPr lang="en-US" smtClean="0"/>
              <a:t>bytes.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339493" y="3741530"/>
            <a:ext cx="6506650" cy="24622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1400" b="1">
                <a:solidFill>
                  <a:srgbClr val="007788"/>
                </a:solidFill>
                <a:latin typeface="Consolas" panose="020B0609020204030204" pitchFamily="49" charset="0"/>
              </a:rPr>
              <a:t>ssize_t 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ret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nr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b="1">
                <a:solidFill>
                  <a:srgbClr val="006699"/>
                </a:solidFill>
                <a:latin typeface="Consolas" panose="020B0609020204030204" pitchFamily="49" charset="0"/>
              </a:rPr>
              <a:t>while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len </a:t>
            </a:r>
            <a:r>
              <a:rPr lang="en-US" sz="1400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 sz="1400">
                <a:solidFill>
                  <a:srgbClr val="FF6600"/>
                </a:solidFill>
                <a:latin typeface="Consolas" panose="020B0609020204030204" pitchFamily="49" charset="0"/>
              </a:rPr>
              <a:t>0 </a:t>
            </a:r>
            <a:r>
              <a:rPr lang="en-US" sz="1400">
                <a:solidFill>
                  <a:srgbClr val="555555"/>
                </a:solidFill>
                <a:latin typeface="Consolas" panose="020B0609020204030204" pitchFamily="49" charset="0"/>
              </a:rPr>
              <a:t>&amp;&amp;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ret </a:t>
            </a:r>
            <a:r>
              <a:rPr lang="en-US" sz="14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write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fd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buf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len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sz="1400">
                <a:solidFill>
                  <a:srgbClr val="555555"/>
                </a:solidFill>
                <a:latin typeface="Consolas" panose="020B0609020204030204" pitchFamily="49" charset="0"/>
              </a:rPr>
              <a:t>!= </a:t>
            </a:r>
            <a:r>
              <a:rPr lang="en-US" sz="140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b="1" smtClean="0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ret </a:t>
            </a:r>
            <a:r>
              <a:rPr lang="en-US" sz="14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400">
                <a:solidFill>
                  <a:srgbClr val="AA0000"/>
                </a:solidFill>
                <a:latin typeface="Consolas" panose="020B0609020204030204" pitchFamily="49" charset="0"/>
              </a:rPr>
              <a:t>-</a:t>
            </a:r>
            <a:r>
              <a:rPr lang="en-US" sz="14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b="1" smtClean="0">
                <a:solidFill>
                  <a:srgbClr val="006699"/>
                </a:solidFill>
                <a:latin typeface="Consolas" panose="020B0609020204030204" pitchFamily="49" charset="0"/>
              </a:rPr>
              <a:t>if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errno </a:t>
            </a:r>
            <a:r>
              <a:rPr lang="en-US" sz="14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EINTR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smtClean="0">
                <a:solidFill>
                  <a:srgbClr val="006699"/>
                </a:solidFill>
                <a:latin typeface="Consolas" panose="020B0609020204030204" pitchFamily="49" charset="0"/>
              </a:rPr>
              <a:t>continue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smtClean="0">
                <a:solidFill>
                  <a:srgbClr val="000088"/>
                </a:solidFill>
                <a:latin typeface="Consolas" panose="020B0609020204030204" pitchFamily="49" charset="0"/>
              </a:rPr>
              <a:t>perror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CC3300"/>
                </a:solidFill>
                <a:latin typeface="Consolas" panose="020B0609020204030204" pitchFamily="49" charset="0"/>
              </a:rPr>
              <a:t>"write"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smtClean="0">
                <a:solidFill>
                  <a:srgbClr val="006699"/>
                </a:solidFill>
                <a:latin typeface="Consolas" panose="020B0609020204030204" pitchFamily="49" charset="0"/>
              </a:rPr>
              <a:t>break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smtClean="0">
              <a:latin typeface="Consolas" panose="020B0609020204030204" pitchFamily="49" charset="0"/>
            </a:endParaRPr>
          </a:p>
          <a:p>
            <a:pPr lvl="1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smtClean="0">
                <a:solidFill>
                  <a:srgbClr val="000088"/>
                </a:solidFill>
                <a:latin typeface="Consolas" panose="020B0609020204030204" pitchFamily="49" charset="0"/>
              </a:rPr>
              <a:t>len </a:t>
            </a:r>
            <a:r>
              <a:rPr lang="en-US" sz="1400">
                <a:solidFill>
                  <a:srgbClr val="555555"/>
                </a:solidFill>
                <a:latin typeface="Consolas" panose="020B0609020204030204" pitchFamily="49" charset="0"/>
              </a:rPr>
              <a:t>-= 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ret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smtClean="0">
                <a:solidFill>
                  <a:srgbClr val="000088"/>
                </a:solidFill>
                <a:latin typeface="Consolas" panose="020B0609020204030204" pitchFamily="49" charset="0"/>
              </a:rPr>
              <a:t>buf </a:t>
            </a:r>
            <a:r>
              <a:rPr lang="en-US" sz="1400">
                <a:solidFill>
                  <a:srgbClr val="555555"/>
                </a:solidFill>
                <a:latin typeface="Consolas" panose="020B0609020204030204" pitchFamily="49" charset="0"/>
              </a:rPr>
              <a:t>+= </a:t>
            </a:r>
            <a:r>
              <a:rPr lang="en-US" sz="1400">
                <a:solidFill>
                  <a:srgbClr val="000088"/>
                </a:solidFill>
                <a:latin typeface="Consolas" panose="020B0609020204030204" pitchFamily="49" charset="0"/>
              </a:rPr>
              <a:t>ret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40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038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Append Mode </a:t>
            </a:r>
            <a:r>
              <a:rPr lang="en-US" smtClean="0"/>
              <a:t>(p. 38)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fd is opened in append mode (via O_APPEND), </a:t>
            </a:r>
            <a:endParaRPr lang="en-US" smtClean="0"/>
          </a:p>
          <a:p>
            <a:r>
              <a:rPr lang="en-US" smtClean="0"/>
              <a:t>Writings occur </a:t>
            </a:r>
            <a:r>
              <a:rPr lang="en-US"/>
              <a:t>at the current end of the file.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88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Behavior of </a:t>
            </a:r>
            <a:r>
              <a:rPr lang="en-US" smtClean="0">
                <a:latin typeface="Consolas" panose="020B0609020204030204" pitchFamily="49" charset="0"/>
              </a:rPr>
              <a:t>write()</a:t>
            </a:r>
            <a:r>
              <a:rPr lang="en-US" smtClean="0"/>
              <a:t> (p. 39)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17563"/>
            <a:ext cx="8633138" cy="2958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When a call to </a:t>
            </a:r>
            <a:r>
              <a:rPr lang="en-US">
                <a:latin typeface="Consolas" panose="020B0609020204030204" pitchFamily="49" charset="0"/>
              </a:rPr>
              <a:t>write</a:t>
            </a:r>
            <a:r>
              <a:rPr lang="en-US" smtClean="0">
                <a:latin typeface="Consolas" panose="020B0609020204030204" pitchFamily="49" charset="0"/>
              </a:rPr>
              <a:t>()</a:t>
            </a:r>
            <a:r>
              <a:rPr lang="en-US" smtClean="0"/>
              <a:t>,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the </a:t>
            </a:r>
            <a:r>
              <a:rPr lang="en-US"/>
              <a:t>kernel has copied the data from the supplied </a:t>
            </a:r>
            <a:r>
              <a:rPr lang="en-US" smtClean="0"/>
              <a:t>buffer into </a:t>
            </a:r>
            <a:r>
              <a:rPr lang="en-US"/>
              <a:t>a kernel </a:t>
            </a:r>
            <a:r>
              <a:rPr lang="en-US" smtClean="0"/>
              <a:t>buffer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there </a:t>
            </a:r>
            <a:r>
              <a:rPr lang="en-US"/>
              <a:t>is no guarantee that the data has been written out to </a:t>
            </a:r>
            <a:r>
              <a:rPr lang="en-US" smtClean="0"/>
              <a:t>its destination.</a:t>
            </a:r>
          </a:p>
          <a:p>
            <a:pPr>
              <a:lnSpc>
                <a:spcPct val="110000"/>
              </a:lnSpc>
            </a:pPr>
            <a:r>
              <a:rPr lang="en-US"/>
              <a:t>Later, in the </a:t>
            </a:r>
            <a:r>
              <a:rPr lang="en-US" smtClean="0"/>
              <a:t>background,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the </a:t>
            </a:r>
            <a:r>
              <a:rPr lang="en-US"/>
              <a:t>kernel gathers up all of the </a:t>
            </a:r>
            <a:r>
              <a:rPr lang="en-US" i="1"/>
              <a:t>dirty </a:t>
            </a:r>
            <a:r>
              <a:rPr lang="en-US" i="1" smtClean="0"/>
              <a:t>buffers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writes </a:t>
            </a:r>
            <a:r>
              <a:rPr lang="en-US"/>
              <a:t>them out to </a:t>
            </a:r>
            <a:r>
              <a:rPr lang="en-US" smtClean="0"/>
              <a:t>disk.</a:t>
            </a:r>
          </a:p>
          <a:p>
            <a:pPr>
              <a:lnSpc>
                <a:spcPct val="110000"/>
              </a:lnSpc>
            </a:pPr>
            <a:endParaRPr lang="en-US" smtClean="0"/>
          </a:p>
          <a:p>
            <a:pPr>
              <a:lnSpc>
                <a:spcPct val="110000"/>
              </a:lnSpc>
            </a:pP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43" y="3796526"/>
            <a:ext cx="3780862" cy="2832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041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ko-KR" altLang="en-US" smtClean="0"/>
              <a:t>환경 구성 </a:t>
            </a:r>
            <a:r>
              <a:rPr lang="en-US" altLang="ko-KR" smtClean="0"/>
              <a:t>1 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Linux</a:t>
            </a:r>
            <a:r>
              <a:rPr lang="ko-KR" altLang="en-US" smtClean="0"/>
              <a:t> </a:t>
            </a:r>
            <a:r>
              <a:rPr lang="ko-KR" altLang="en-US" dirty="0" smtClean="0"/>
              <a:t>운영체제 설치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VmWare workstation </a:t>
            </a:r>
            <a:r>
              <a:rPr lang="ko-KR" altLang="en-US" dirty="0" smtClean="0"/>
              <a:t>최신판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Ubuntu </a:t>
            </a:r>
            <a:r>
              <a:rPr lang="en-US" smtClean="0"/>
              <a:t>Desktop LTS </a:t>
            </a:r>
            <a:r>
              <a:rPr lang="ko-KR" altLang="en-US" smtClean="0"/>
              <a:t>최신판</a:t>
            </a:r>
            <a:endParaRPr lang="en-US" b="1" dirty="0">
              <a:latin typeface="Traveling _Typewriter" panose="02000506000000020004" pitchFamily="2" charset="0"/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gcc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en-US"/>
              <a:t>$</a:t>
            </a:r>
            <a:r>
              <a:rPr lang="en-US" b="1">
                <a:latin typeface="Traveling _Typewriter" panose="02000506000000020004" pitchFamily="2" charset="0"/>
              </a:rPr>
              <a:t> sudo apt </a:t>
            </a:r>
            <a:r>
              <a:rPr lang="en-US" b="1" smtClean="0">
                <a:latin typeface="Traveling _Typewriter" panose="02000506000000020004" pitchFamily="2" charset="0"/>
              </a:rPr>
              <a:t>upgrade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$</a:t>
            </a:r>
            <a:r>
              <a:rPr lang="en-US" b="1" smtClean="0">
                <a:latin typeface="Traveling _Typewriter" panose="02000506000000020004" pitchFamily="2" charset="0"/>
              </a:rPr>
              <a:t> </a:t>
            </a:r>
            <a:r>
              <a:rPr lang="en-US" b="1">
                <a:latin typeface="Traveling _Typewriter" panose="02000506000000020004" pitchFamily="2" charset="0"/>
              </a:rPr>
              <a:t>sudo </a:t>
            </a:r>
            <a:r>
              <a:rPr lang="en-US" b="1" smtClean="0">
                <a:latin typeface="Traveling _Typewriter" panose="02000506000000020004" pitchFamily="2" charset="0"/>
              </a:rPr>
              <a:t>apt update</a:t>
            </a:r>
            <a:endParaRPr lang="en-US" altLang="ko-KR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smtClean="0">
                <a:ea typeface="맑은 고딕" panose="020B0503020000020004" pitchFamily="50" charset="-127"/>
              </a:rPr>
              <a:t>$</a:t>
            </a:r>
            <a:r>
              <a:rPr lang="en-US" altLang="ko-KR" smtClean="0">
                <a:latin typeface="Traveling _Typewriter" panose="02000506000000020004" pitchFamily="2" charset="0"/>
                <a:ea typeface="맑은 고딕" panose="020B0503020000020004" pitchFamily="50" charset="-127"/>
              </a:rPr>
              <a:t> </a:t>
            </a:r>
            <a:r>
              <a:rPr lang="en-US" altLang="ko-KR" b="1" err="1" smtClean="0">
                <a:latin typeface="Traveling _Typewriter" panose="02000506000000020004" pitchFamily="2" charset="0"/>
                <a:ea typeface="Another Typewriter" pitchFamily="1" charset="-127"/>
              </a:rPr>
              <a:t>sudo</a:t>
            </a:r>
            <a:r>
              <a:rPr lang="en-US" altLang="ko-KR" b="1" smtClean="0">
                <a:latin typeface="Traveling _Typewriter" panose="02000506000000020004" pitchFamily="2" charset="0"/>
                <a:ea typeface="Another Typewriter" pitchFamily="1" charset="-127"/>
              </a:rPr>
              <a:t> apt install gcc</a:t>
            </a:r>
          </a:p>
          <a:p>
            <a:pPr lvl="1">
              <a:lnSpc>
                <a:spcPct val="110000"/>
              </a:lnSpc>
            </a:pPr>
            <a:r>
              <a:rPr lang="en-US" altLang="ko-KR">
                <a:ea typeface="맑은 고딕" panose="020B0503020000020004" pitchFamily="50" charset="-127"/>
              </a:rPr>
              <a:t>$</a:t>
            </a:r>
            <a:r>
              <a:rPr lang="en-US" altLang="ko-KR">
                <a:latin typeface="Traveling _Typewriter" panose="02000506000000020004" pitchFamily="2" charset="0"/>
                <a:ea typeface="맑은 고딕" panose="020B0503020000020004" pitchFamily="50" charset="-127"/>
              </a:rPr>
              <a:t> </a:t>
            </a:r>
            <a:r>
              <a:rPr lang="en-US" altLang="ko-KR" b="1">
                <a:latin typeface="Traveling _Typewriter" panose="02000506000000020004" pitchFamily="2" charset="0"/>
                <a:ea typeface="Another Typewriter" pitchFamily="1" charset="-127"/>
              </a:rPr>
              <a:t>sudo </a:t>
            </a:r>
            <a:r>
              <a:rPr lang="en-US" altLang="ko-KR" b="1" smtClean="0">
                <a:latin typeface="Traveling _Typewriter" panose="02000506000000020004" pitchFamily="2" charset="0"/>
                <a:ea typeface="Another Typewriter" pitchFamily="1" charset="-127"/>
              </a:rPr>
              <a:t>apt </a:t>
            </a:r>
            <a:r>
              <a:rPr lang="en-US" altLang="ko-KR" b="1">
                <a:latin typeface="Traveling _Typewriter" panose="02000506000000020004" pitchFamily="2" charset="0"/>
                <a:ea typeface="Another Typewriter" pitchFamily="1" charset="-127"/>
              </a:rPr>
              <a:t>install </a:t>
            </a:r>
            <a:r>
              <a:rPr lang="en-US" altLang="ko-KR" b="1" smtClean="0">
                <a:latin typeface="Traveling _Typewriter" panose="02000506000000020004" pitchFamily="2" charset="0"/>
                <a:ea typeface="Another Typewriter" pitchFamily="1" charset="-127"/>
              </a:rPr>
              <a:t>g++</a:t>
            </a:r>
            <a:endParaRPr lang="en-US" altLang="ko-KR" b="1" dirty="0" smtClean="0">
              <a:latin typeface="Traveling _Typewriter" panose="02000506000000020004" pitchFamily="2" charset="0"/>
              <a:ea typeface="Another Typewriter" pitchFamily="1" charset="-127"/>
            </a:endParaRPr>
          </a:p>
          <a:p>
            <a:pPr>
              <a:lnSpc>
                <a:spcPct val="110000"/>
              </a:lnSpc>
            </a:pPr>
            <a:r>
              <a:rPr lang="en-US" smtClean="0"/>
              <a:t>Git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en-US">
                <a:ea typeface="돋움체" panose="020B0609000101010101" pitchFamily="49" charset="-127"/>
              </a:rPr>
              <a:t>$</a:t>
            </a:r>
            <a:r>
              <a:rPr lang="en-US">
                <a:latin typeface="Traveling _Typewriter" panose="02000506000000020004" pitchFamily="2" charset="0"/>
              </a:rPr>
              <a:t> </a:t>
            </a:r>
            <a:r>
              <a:rPr lang="en-US" b="1">
                <a:latin typeface="Traveling _Typewriter" panose="02000506000000020004" pitchFamily="2" charset="0"/>
              </a:rPr>
              <a:t>sudo </a:t>
            </a:r>
            <a:r>
              <a:rPr lang="en-US" b="1" smtClean="0">
                <a:latin typeface="Traveling _Typewriter" panose="02000506000000020004" pitchFamily="2" charset="0"/>
              </a:rPr>
              <a:t>apt install git</a:t>
            </a:r>
          </a:p>
          <a:p>
            <a:pPr>
              <a:lnSpc>
                <a:spcPct val="110000"/>
              </a:lnSpc>
            </a:pPr>
            <a:r>
              <a:rPr lang="en-US"/>
              <a:t>Visual studio code </a:t>
            </a:r>
            <a:r>
              <a:rPr lang="ko-KR" altLang="en-US"/>
              <a:t>편집기 </a:t>
            </a:r>
            <a:r>
              <a:rPr lang="ko-KR" altLang="en-US" smtClean="0"/>
              <a:t>설치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en-US" altLang="ko-KR" smtClean="0">
                <a:latin typeface="Traveling _Typewriter" panose="02000506000000020004" pitchFamily="2" charset="0"/>
                <a:ea typeface="맑은 고딕" panose="020B0503020000020004" pitchFamily="50" charset="-127"/>
              </a:rPr>
              <a:t>$ </a:t>
            </a:r>
            <a:r>
              <a:rPr lang="en-US" altLang="ko-KR">
                <a:latin typeface="Traveling _Typewriter" panose="02000506000000020004" pitchFamily="2" charset="0"/>
                <a:ea typeface="맑은 고딕" panose="020B0503020000020004" pitchFamily="50" charset="-127"/>
              </a:rPr>
              <a:t>sudo snap install vscode --classic</a:t>
            </a: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0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Synchronized I/O (p. 40)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Buffering writes provides a </a:t>
            </a:r>
            <a:r>
              <a:rPr lang="en-US" i="1"/>
              <a:t>significant </a:t>
            </a:r>
            <a:r>
              <a:rPr lang="en-US" smtClean="0"/>
              <a:t>performance improvement.</a:t>
            </a:r>
          </a:p>
          <a:p>
            <a:pPr>
              <a:lnSpc>
                <a:spcPct val="120000"/>
              </a:lnSpc>
            </a:pPr>
            <a:r>
              <a:rPr lang="en-US" smtClean="0"/>
              <a:t>A </a:t>
            </a:r>
            <a:r>
              <a:rPr lang="en-US">
                <a:latin typeface="Consolas" panose="020B0609020204030204" pitchFamily="49" charset="0"/>
              </a:rPr>
              <a:t>fsync()</a:t>
            </a:r>
            <a:r>
              <a:rPr lang="en-US"/>
              <a:t> </a:t>
            </a:r>
            <a:r>
              <a:rPr lang="en-US" smtClean="0"/>
              <a:t>ensures that data has reached the disk.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009A9A"/>
                </a:solidFill>
                <a:latin typeface="Consolas" panose="020B0609020204030204" pitchFamily="49" charset="0"/>
              </a:rPr>
              <a:t>#</a:t>
            </a:r>
            <a:r>
              <a:rPr lang="en-US">
                <a:solidFill>
                  <a:srgbClr val="009A9A"/>
                </a:solidFill>
                <a:latin typeface="Consolas" panose="020B0609020204030204" pitchFamily="49" charset="0"/>
              </a:rPr>
              <a:t>include &lt;unistd.h&gt;</a:t>
            </a:r>
          </a:p>
          <a:p>
            <a:pPr lvl="1">
              <a:lnSpc>
                <a:spcPct val="120000"/>
              </a:lnSpc>
            </a:pP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fsync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/>
              <a:t>In the presence of hard disks with write caches, </a:t>
            </a:r>
            <a:endParaRPr lang="en-US" smtClean="0"/>
          </a:p>
          <a:p>
            <a:pPr lvl="1">
              <a:lnSpc>
                <a:spcPct val="120000"/>
              </a:lnSpc>
            </a:pPr>
            <a:r>
              <a:rPr lang="en-US" smtClean="0"/>
              <a:t>it </a:t>
            </a:r>
            <a:r>
              <a:rPr lang="en-US"/>
              <a:t>is not possible for </a:t>
            </a:r>
            <a:r>
              <a:rPr lang="en-US">
                <a:latin typeface="Consolas" panose="020B0609020204030204" pitchFamily="49" charset="0"/>
              </a:rPr>
              <a:t>fsync()</a:t>
            </a:r>
            <a:r>
              <a:rPr lang="en-US"/>
              <a:t> to </a:t>
            </a:r>
            <a:r>
              <a:rPr lang="en-US" smtClean="0"/>
              <a:t>know whether </a:t>
            </a:r>
            <a:r>
              <a:rPr lang="en-US"/>
              <a:t>the data is physically on the </a:t>
            </a:r>
            <a:r>
              <a:rPr lang="en-US" smtClean="0"/>
              <a:t>disk.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The </a:t>
            </a:r>
            <a:r>
              <a:rPr lang="en-US"/>
              <a:t>hard drive can report that the data </a:t>
            </a:r>
            <a:r>
              <a:rPr lang="en-US" smtClean="0"/>
              <a:t>was written</a:t>
            </a:r>
            <a:r>
              <a:rPr lang="en-US"/>
              <a:t>, but the data </a:t>
            </a:r>
            <a:r>
              <a:rPr lang="en-US" smtClean="0"/>
              <a:t>may reside </a:t>
            </a:r>
            <a:r>
              <a:rPr lang="en-US"/>
              <a:t>in the </a:t>
            </a:r>
            <a:r>
              <a:rPr lang="en-US" smtClean="0"/>
              <a:t>drive’s cache.</a:t>
            </a:r>
          </a:p>
          <a:p>
            <a:pPr>
              <a:lnSpc>
                <a:spcPct val="120000"/>
              </a:lnSpc>
            </a:pPr>
            <a:r>
              <a:rPr lang="en-US" smtClean="0"/>
              <a:t>A </a:t>
            </a:r>
            <a:r>
              <a:rPr lang="en-US"/>
              <a:t>call to </a:t>
            </a:r>
            <a:r>
              <a:rPr lang="en-US" smtClean="0"/>
              <a:t>fdatasync</a:t>
            </a:r>
            <a:r>
              <a:rPr lang="en-US"/>
              <a:t>() </a:t>
            </a:r>
            <a:r>
              <a:rPr lang="en-US" smtClean="0"/>
              <a:t> does </a:t>
            </a:r>
            <a:r>
              <a:rPr lang="en-US"/>
              <a:t>the same thing as fsync</a:t>
            </a:r>
            <a:r>
              <a:rPr lang="en-US" smtClean="0"/>
              <a:t>().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The </a:t>
            </a:r>
            <a:r>
              <a:rPr lang="en-US"/>
              <a:t>call </a:t>
            </a:r>
            <a:r>
              <a:rPr lang="en-US" smtClean="0"/>
              <a:t>does not </a:t>
            </a:r>
            <a:r>
              <a:rPr lang="en-US"/>
              <a:t>guarantee that nonessential metadata is synchronized to </a:t>
            </a:r>
            <a:r>
              <a:rPr lang="en-US" smtClean="0"/>
              <a:t>disk.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009A9A"/>
                </a:solidFill>
                <a:latin typeface="Consolas" panose="020B0609020204030204" pitchFamily="49" charset="0"/>
              </a:rPr>
              <a:t>#</a:t>
            </a:r>
            <a:r>
              <a:rPr lang="en-US">
                <a:solidFill>
                  <a:srgbClr val="009A9A"/>
                </a:solidFill>
                <a:latin typeface="Consolas" panose="020B0609020204030204" pitchFamily="49" charset="0"/>
              </a:rPr>
              <a:t>include &lt;unistd.h&gt;</a:t>
            </a:r>
          </a:p>
          <a:p>
            <a:pPr lvl="1">
              <a:lnSpc>
                <a:spcPct val="120000"/>
              </a:lnSpc>
            </a:pP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fdatasync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3074" name="Picture 2" descr="Image result for hdd bu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612" y="4986779"/>
            <a:ext cx="4231001" cy="12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209" y="1165576"/>
            <a:ext cx="1932864" cy="162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37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</a:rPr>
              <a:t>sync()</a:t>
            </a:r>
            <a:r>
              <a:rPr lang="en-US" smtClean="0"/>
              <a:t> (p. 43)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sync</a:t>
            </a:r>
            <a:r>
              <a:rPr lang="en-US"/>
              <a:t>() system call is provided </a:t>
            </a:r>
            <a:r>
              <a:rPr lang="en-US" smtClean="0"/>
              <a:t>for synchronizing </a:t>
            </a:r>
            <a:r>
              <a:rPr lang="en-US" i="1"/>
              <a:t>all </a:t>
            </a:r>
            <a:r>
              <a:rPr lang="en-US"/>
              <a:t>buffers to disk</a:t>
            </a:r>
            <a:r>
              <a:rPr lang="en-US" smtClean="0"/>
              <a:t>:</a:t>
            </a:r>
          </a:p>
          <a:p>
            <a:pPr lvl="1"/>
            <a:r>
              <a:rPr lang="en-US">
                <a:solidFill>
                  <a:srgbClr val="009A9A"/>
                </a:solidFill>
                <a:latin typeface="Consolas" panose="020B0609020204030204" pitchFamily="49" charset="0"/>
              </a:rPr>
              <a:t>#include &lt;unistd.h&gt;</a:t>
            </a:r>
          </a:p>
          <a:p>
            <a:pPr lvl="1"/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sync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mtClean="0">
              <a:latin typeface="Consolas" panose="020B0609020204030204" pitchFamily="49" charset="0"/>
            </a:endParaRPr>
          </a:p>
          <a:p>
            <a:r>
              <a:rPr lang="en-US"/>
              <a:t>The function has no parameters and no return </a:t>
            </a:r>
            <a:r>
              <a:rPr lang="en-US" smtClean="0"/>
              <a:t>value.</a:t>
            </a:r>
          </a:p>
          <a:p>
            <a:r>
              <a:rPr lang="en-US" smtClean="0"/>
              <a:t>It </a:t>
            </a:r>
            <a:r>
              <a:rPr lang="en-US"/>
              <a:t>always succeeds and, </a:t>
            </a:r>
            <a:r>
              <a:rPr lang="en-US" smtClean="0"/>
              <a:t>upon return</a:t>
            </a:r>
            <a:r>
              <a:rPr lang="en-US"/>
              <a:t>, all buffers—both data and metadata—are guaranteed to reside on disk</a:t>
            </a:r>
            <a:r>
              <a:rPr lang="en-US" smtClean="0"/>
              <a:t>.</a:t>
            </a:r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336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>
                <a:latin typeface="Consolas" panose="020B0609020204030204" pitchFamily="49" charset="0"/>
              </a:rPr>
              <a:t>O_SYNC</a:t>
            </a:r>
            <a:r>
              <a:rPr lang="en-US"/>
              <a:t> </a:t>
            </a:r>
            <a:r>
              <a:rPr lang="en-US" smtClean="0"/>
              <a:t>Flag (p. 43)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O_SYNC</a:t>
            </a:r>
            <a:r>
              <a:rPr lang="en-US">
                <a:solidFill>
                  <a:srgbClr val="000000"/>
                </a:solidFill>
              </a:rPr>
              <a:t> flag may be passed to open(), indicating that all I/O on the file should </a:t>
            </a:r>
            <a:r>
              <a:rPr lang="en-US" smtClean="0">
                <a:solidFill>
                  <a:srgbClr val="000000"/>
                </a:solidFill>
              </a:rPr>
              <a:t>be synchronized</a:t>
            </a:r>
            <a:r>
              <a:rPr lang="en-US">
                <a:solidFill>
                  <a:srgbClr val="000000"/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smtClean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open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file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O_WRONLY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|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O_SYNC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Read requests are always </a:t>
            </a:r>
            <a:r>
              <a:rPr lang="en-US" smtClean="0">
                <a:solidFill>
                  <a:srgbClr val="000000"/>
                </a:solidFill>
              </a:rPr>
              <a:t>synchronized.</a:t>
            </a:r>
          </a:p>
          <a:p>
            <a:pPr>
              <a:lnSpc>
                <a:spcPct val="100000"/>
              </a:lnSpc>
            </a:pPr>
            <a:r>
              <a:rPr lang="en-US" smtClean="0">
                <a:solidFill>
                  <a:srgbClr val="000000"/>
                </a:solidFill>
              </a:rPr>
              <a:t>However, calls to write</a:t>
            </a:r>
            <a:r>
              <a:rPr lang="en-US">
                <a:solidFill>
                  <a:srgbClr val="000000"/>
                </a:solidFill>
              </a:rPr>
              <a:t>() are normally </a:t>
            </a:r>
            <a:r>
              <a:rPr lang="en-US" smtClean="0">
                <a:solidFill>
                  <a:srgbClr val="000000"/>
                </a:solidFill>
              </a:rPr>
              <a:t>not synchronized.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303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 I/O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Providing the </a:t>
            </a:r>
            <a:r>
              <a:rPr lang="en-US">
                <a:latin typeface="Consolas" panose="020B0609020204030204" pitchFamily="49" charset="0"/>
              </a:rPr>
              <a:t>O_DIRECT</a:t>
            </a:r>
            <a:r>
              <a:rPr lang="en-US"/>
              <a:t> flag to open</a:t>
            </a:r>
            <a:r>
              <a:rPr lang="en-US" smtClean="0"/>
              <a:t>()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minimize </a:t>
            </a:r>
            <a:r>
              <a:rPr lang="en-US"/>
              <a:t>the presence </a:t>
            </a:r>
            <a:r>
              <a:rPr lang="en-US" smtClean="0"/>
              <a:t>of I/O management.</a:t>
            </a:r>
          </a:p>
          <a:p>
            <a:pPr>
              <a:lnSpc>
                <a:spcPct val="100000"/>
              </a:lnSpc>
            </a:pPr>
            <a:r>
              <a:rPr lang="en-US" smtClean="0"/>
              <a:t>Direct I/O </a:t>
            </a:r>
            <a:r>
              <a:rPr lang="en-US"/>
              <a:t>will initiate directly from </a:t>
            </a:r>
            <a:r>
              <a:rPr lang="en-US" smtClean="0"/>
              <a:t>user-space buffers </a:t>
            </a:r>
            <a:r>
              <a:rPr lang="en-US"/>
              <a:t>to the device, bypassing the page </a:t>
            </a:r>
            <a:r>
              <a:rPr lang="en-US" smtClean="0"/>
              <a:t>cache.</a:t>
            </a:r>
          </a:p>
          <a:p>
            <a:pPr>
              <a:lnSpc>
                <a:spcPct val="100000"/>
              </a:lnSpc>
            </a:pPr>
            <a:r>
              <a:rPr lang="en-US" smtClean="0"/>
              <a:t>Direct I/O </a:t>
            </a:r>
            <a:r>
              <a:rPr lang="en-US"/>
              <a:t>will be </a:t>
            </a:r>
            <a:r>
              <a:rPr lang="en-US" smtClean="0"/>
              <a:t>synchronous.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operations will </a:t>
            </a:r>
            <a:r>
              <a:rPr lang="en-US"/>
              <a:t>not return until completed</a:t>
            </a:r>
            <a:r>
              <a:rPr lang="en-US" smtClean="0"/>
              <a:t>.</a:t>
            </a:r>
          </a:p>
          <a:p>
            <a:r>
              <a:rPr lang="en-US" smtClean="0"/>
              <a:t>The </a:t>
            </a:r>
            <a:r>
              <a:rPr lang="en-US"/>
              <a:t>request length, buffer alignment, and file offsets </a:t>
            </a:r>
            <a:r>
              <a:rPr lang="en-US" smtClean="0"/>
              <a:t>must be </a:t>
            </a:r>
            <a:r>
              <a:rPr lang="en-US"/>
              <a:t>integer multiples of the </a:t>
            </a:r>
            <a:r>
              <a:rPr lang="en-US" smtClean="0"/>
              <a:t>device’s sector size.</a:t>
            </a:r>
          </a:p>
          <a:p>
            <a:pPr lvl="1"/>
            <a:r>
              <a:rPr lang="en-US" smtClean="0"/>
              <a:t>generally</a:t>
            </a:r>
            <a:r>
              <a:rPr lang="en-US"/>
              <a:t>, this is 512 bytes.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569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Seeking with </a:t>
            </a:r>
            <a:r>
              <a:rPr lang="en-US" smtClean="0">
                <a:latin typeface="Consolas" panose="020B0609020204030204" pitchFamily="49" charset="0"/>
              </a:rPr>
              <a:t>lseek()</a:t>
            </a:r>
            <a:r>
              <a:rPr lang="en-US" smtClean="0"/>
              <a:t> ½ (p. 46)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3729" cy="492169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 </a:t>
            </a:r>
            <a:r>
              <a:rPr lang="en-US">
                <a:latin typeface="Consolas" panose="020B0609020204030204" pitchFamily="49" charset="0"/>
              </a:rPr>
              <a:t>lseek</a:t>
            </a:r>
            <a:r>
              <a:rPr lang="en-US" smtClean="0">
                <a:latin typeface="Consolas" panose="020B0609020204030204" pitchFamily="49" charset="0"/>
              </a:rPr>
              <a:t>()</a:t>
            </a:r>
            <a:r>
              <a:rPr lang="en-US" smtClean="0"/>
              <a:t> system </a:t>
            </a:r>
            <a:r>
              <a:rPr lang="en-US"/>
              <a:t>call is provided to set the file position of a file descriptor to a given value</a:t>
            </a:r>
            <a:r>
              <a:rPr lang="en-US" smtClean="0"/>
              <a:t>.</a:t>
            </a:r>
          </a:p>
          <a:p>
            <a:pPr lvl="1"/>
            <a:r>
              <a:rPr lang="en-US">
                <a:solidFill>
                  <a:srgbClr val="009A9A"/>
                </a:solidFill>
                <a:latin typeface="Consolas" panose="020B0609020204030204" pitchFamily="49" charset="0"/>
              </a:rPr>
              <a:t>#include &lt;sys/types.h&gt;</a:t>
            </a:r>
          </a:p>
          <a:p>
            <a:pPr lvl="1"/>
            <a:r>
              <a:rPr lang="en-US">
                <a:solidFill>
                  <a:srgbClr val="009A9A"/>
                </a:solidFill>
                <a:latin typeface="Consolas" panose="020B0609020204030204" pitchFamily="49" charset="0"/>
              </a:rPr>
              <a:t>#include &lt;unistd.h&gt;</a:t>
            </a:r>
          </a:p>
          <a:p>
            <a:pPr lvl="1"/>
            <a:r>
              <a:rPr lang="en-US" b="1">
                <a:solidFill>
                  <a:srgbClr val="007789"/>
                </a:solidFill>
                <a:latin typeface="Consolas" panose="020B0609020204030204" pitchFamily="49" charset="0"/>
              </a:rPr>
              <a:t>off_t </a:t>
            </a: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lseek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smtClean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b="1" smtClean="0">
                <a:solidFill>
                  <a:srgbClr val="007789"/>
                </a:solidFill>
                <a:latin typeface="Consolas" panose="020B0609020204030204" pitchFamily="49" charset="0"/>
              </a:rPr>
              <a:t>off_t </a:t>
            </a:r>
            <a:r>
              <a:rPr lang="en-US" smtClean="0">
                <a:solidFill>
                  <a:srgbClr val="000089"/>
                </a:solidFill>
                <a:latin typeface="Consolas" panose="020B0609020204030204" pitchFamily="49" charset="0"/>
              </a:rPr>
              <a:t>pos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b="1" smtClean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>
                <a:solidFill>
                  <a:srgbClr val="000089"/>
                </a:solidFill>
                <a:latin typeface="Consolas" panose="020B0609020204030204" pitchFamily="49" charset="0"/>
              </a:rPr>
              <a:t>origin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mtClean="0">
              <a:latin typeface="Consolas" panose="020B0609020204030204" pitchFamily="49" charset="0"/>
            </a:endParaRPr>
          </a:p>
          <a:p>
            <a:r>
              <a:rPr lang="en-US"/>
              <a:t>T</a:t>
            </a:r>
            <a:r>
              <a:rPr lang="en-US" smtClean="0"/>
              <a:t>he </a:t>
            </a:r>
            <a:r>
              <a:rPr lang="en-US">
                <a:solidFill>
                  <a:srgbClr val="7030A0"/>
                </a:solidFill>
                <a:latin typeface="Consolas" panose="020B0609020204030204" pitchFamily="49" charset="0"/>
              </a:rPr>
              <a:t>origin</a:t>
            </a:r>
            <a:r>
              <a:rPr lang="en-US"/>
              <a:t> </a:t>
            </a:r>
            <a:r>
              <a:rPr lang="en-US" smtClean="0"/>
              <a:t>argument</a:t>
            </a:r>
          </a:p>
          <a:p>
            <a:pPr lvl="1"/>
            <a:r>
              <a:rPr lang="en-US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SEEK_CUR</a:t>
            </a:r>
          </a:p>
          <a:p>
            <a:pPr lvl="2"/>
            <a:r>
              <a:rPr lang="en-US" smtClean="0"/>
              <a:t>The file position is </a:t>
            </a:r>
            <a:r>
              <a:rPr lang="en-US"/>
              <a:t>set to its current value plus </a:t>
            </a:r>
            <a:r>
              <a:rPr lang="en-US" smtClean="0">
                <a:solidFill>
                  <a:srgbClr val="7030A0"/>
                </a:solidFill>
                <a:latin typeface="Consolas" panose="020B0609020204030204" pitchFamily="49" charset="0"/>
              </a:rPr>
              <a:t>pos</a:t>
            </a:r>
            <a:r>
              <a:rPr lang="en-US" smtClean="0"/>
              <a:t>.</a:t>
            </a:r>
            <a:endParaRPr lang="en-US"/>
          </a:p>
          <a:p>
            <a:pPr lvl="1"/>
            <a:r>
              <a:rPr lang="en-US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SEEK_END</a:t>
            </a:r>
          </a:p>
          <a:p>
            <a:pPr lvl="2"/>
            <a:r>
              <a:rPr lang="en-US" smtClean="0"/>
              <a:t>The file position is </a:t>
            </a:r>
            <a:r>
              <a:rPr lang="en-US"/>
              <a:t>set to the </a:t>
            </a:r>
            <a:r>
              <a:rPr lang="en-US" smtClean="0"/>
              <a:t>length </a:t>
            </a:r>
            <a:r>
              <a:rPr lang="en-US"/>
              <a:t>of the file plus </a:t>
            </a:r>
            <a:r>
              <a:rPr lang="en-US" smtClean="0">
                <a:solidFill>
                  <a:srgbClr val="7030A0"/>
                </a:solidFill>
                <a:latin typeface="Consolas" panose="020B0609020204030204" pitchFamily="49" charset="0"/>
              </a:rPr>
              <a:t>pos</a:t>
            </a:r>
            <a:r>
              <a:rPr lang="en-US" smtClean="0"/>
              <a:t>.</a:t>
            </a:r>
          </a:p>
          <a:p>
            <a:pPr lvl="1"/>
            <a:r>
              <a:rPr lang="en-US" smtClean="0">
                <a:solidFill>
                  <a:schemeClr val="accent2">
                    <a:lumMod val="75000"/>
                  </a:schemeClr>
                </a:solidFill>
              </a:rPr>
              <a:t>SEEK_SET</a:t>
            </a:r>
          </a:p>
          <a:p>
            <a:pPr lvl="2"/>
            <a:r>
              <a:rPr lang="en-US" smtClean="0"/>
              <a:t>The file position is </a:t>
            </a:r>
            <a:r>
              <a:rPr lang="en-US"/>
              <a:t>set to </a:t>
            </a:r>
            <a:r>
              <a:rPr lang="en-US">
                <a:solidFill>
                  <a:srgbClr val="7030A0"/>
                </a:solidFill>
                <a:latin typeface="Consolas" panose="020B0609020204030204" pitchFamily="49" charset="0"/>
              </a:rPr>
              <a:t>pos</a:t>
            </a:r>
            <a:r>
              <a:rPr lang="en-US"/>
              <a:t>.</a:t>
            </a:r>
            <a:endParaRPr lang="en-US" smtClean="0"/>
          </a:p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534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Seeking with </a:t>
            </a:r>
            <a:r>
              <a:rPr lang="en-US" smtClean="0">
                <a:latin typeface="Consolas" panose="020B0609020204030204" pitchFamily="49" charset="0"/>
              </a:rPr>
              <a:t>lseek()</a:t>
            </a:r>
            <a:r>
              <a:rPr lang="en-US" smtClean="0"/>
              <a:t> 2/2 (p. 47)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3729" cy="492169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smtClean="0">
                <a:solidFill>
                  <a:srgbClr val="000000"/>
                </a:solidFill>
              </a:rPr>
              <a:t>Set </a:t>
            </a:r>
            <a:r>
              <a:rPr lang="en-US" sz="2000">
                <a:solidFill>
                  <a:srgbClr val="000000"/>
                </a:solidFill>
              </a:rPr>
              <a:t>the file position of </a:t>
            </a:r>
            <a:r>
              <a:rPr lang="en-US" sz="2000" smtClean="0">
                <a:solidFill>
                  <a:srgbClr val="000000"/>
                </a:solidFill>
              </a:rPr>
              <a:t>fd</a:t>
            </a:r>
            <a:endParaRPr lang="en-US" sz="200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off_t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lseek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off_t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1825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SEEK_SET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20000"/>
              </a:lnSpc>
            </a:pPr>
            <a:r>
              <a:rPr lang="en-US" sz="16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off_t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>
                <a:solidFill>
                  <a:srgbClr val="AB0000"/>
                </a:solidFill>
                <a:latin typeface="Consolas" panose="020B0609020204030204" pitchFamily="49" charset="0"/>
              </a:rPr>
              <a:t>−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)    </a:t>
            </a: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/* </a:t>
            </a:r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error */</a:t>
            </a:r>
          </a:p>
          <a:p>
            <a:pPr>
              <a:lnSpc>
                <a:spcPct val="120000"/>
              </a:lnSpc>
            </a:pPr>
            <a:r>
              <a:rPr lang="en-US" sz="2000" smtClean="0">
                <a:solidFill>
                  <a:srgbClr val="000000"/>
                </a:solidFill>
              </a:rPr>
              <a:t>Set </a:t>
            </a:r>
            <a:r>
              <a:rPr lang="en-US" sz="2000">
                <a:solidFill>
                  <a:srgbClr val="000000"/>
                </a:solidFill>
              </a:rPr>
              <a:t>the file position of fd to the end of the file:</a:t>
            </a:r>
          </a:p>
          <a:p>
            <a:pPr lvl="1">
              <a:lnSpc>
                <a:spcPct val="120000"/>
              </a:lnSpc>
            </a:pP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off_t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ret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da-DK" sz="160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da-DK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da-DK" sz="1600">
                <a:solidFill>
                  <a:srgbClr val="000089"/>
                </a:solidFill>
                <a:latin typeface="Consolas" panose="020B0609020204030204" pitchFamily="49" charset="0"/>
              </a:rPr>
              <a:t>lseek </a:t>
            </a:r>
            <a:r>
              <a:rPr lang="da-DK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60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da-DK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60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da-DK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600">
                <a:solidFill>
                  <a:srgbClr val="000089"/>
                </a:solidFill>
                <a:latin typeface="Consolas" panose="020B0609020204030204" pitchFamily="49" charset="0"/>
              </a:rPr>
              <a:t>SEEK_END</a:t>
            </a:r>
            <a:r>
              <a:rPr lang="da-DK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20000"/>
              </a:lnSpc>
            </a:pPr>
            <a:r>
              <a:rPr lang="en-US" sz="16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ret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off_t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>
                <a:solidFill>
                  <a:srgbClr val="AB0000"/>
                </a:solidFill>
                <a:latin typeface="Consolas" panose="020B0609020204030204" pitchFamily="49" charset="0"/>
              </a:rPr>
              <a:t>−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)   </a:t>
            </a: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/* </a:t>
            </a:r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error */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rgbClr val="000000"/>
                </a:solidFill>
              </a:rPr>
              <a:t>As lseek</a:t>
            </a:r>
            <a:r>
              <a:rPr lang="en-US" sz="2000" smtClean="0">
                <a:solidFill>
                  <a:srgbClr val="000000"/>
                </a:solidFill>
              </a:rPr>
              <a:t>() can </a:t>
            </a:r>
            <a:r>
              <a:rPr lang="en-US" sz="2000">
                <a:solidFill>
                  <a:srgbClr val="000000"/>
                </a:solidFill>
              </a:rPr>
              <a:t>be used to find the current </a:t>
            </a:r>
            <a:r>
              <a:rPr lang="en-US" sz="2000" smtClean="0">
                <a:solidFill>
                  <a:srgbClr val="000000"/>
                </a:solidFill>
              </a:rPr>
              <a:t>file position:</a:t>
            </a:r>
            <a:endParaRPr lang="en-US" sz="200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pos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pos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lseek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SEEK_CUR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20000"/>
              </a:lnSpc>
            </a:pPr>
            <a:r>
              <a:rPr lang="en-US" sz="16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89"/>
                </a:solidFill>
                <a:latin typeface="Consolas" panose="020B0609020204030204" pitchFamily="49" charset="0"/>
              </a:rPr>
              <a:t>pos </a:t>
            </a:r>
            <a:r>
              <a:rPr lang="en-US" sz="16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>
                <a:solidFill>
                  <a:srgbClr val="007789"/>
                </a:solidFill>
                <a:latin typeface="Consolas" panose="020B0609020204030204" pitchFamily="49" charset="0"/>
              </a:rPr>
              <a:t>off_t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>
                <a:solidFill>
                  <a:srgbClr val="AB0000"/>
                </a:solidFill>
                <a:latin typeface="Consolas" panose="020B0609020204030204" pitchFamily="49" charset="0"/>
              </a:rPr>
              <a:t>−</a:t>
            </a:r>
            <a:r>
              <a:rPr lang="en-US" sz="1600">
                <a:solidFill>
                  <a:srgbClr val="FF6600"/>
                </a:solidFill>
                <a:latin typeface="Consolas" panose="020B0609020204030204" pitchFamily="49" charset="0"/>
              </a:rPr>
              <a:t>1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)  </a:t>
            </a: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/* </a:t>
            </a:r>
            <a:r>
              <a:rPr lang="en-US" sz="1600" i="1">
                <a:solidFill>
                  <a:srgbClr val="35586C"/>
                </a:solidFill>
                <a:latin typeface="Consolas" panose="020B0609020204030204" pitchFamily="49" charset="0"/>
              </a:rPr>
              <a:t>error </a:t>
            </a:r>
            <a:r>
              <a:rPr lang="en-US" sz="1600" i="1" smtClean="0">
                <a:solidFill>
                  <a:srgbClr val="35586C"/>
                </a:solidFill>
                <a:latin typeface="Consolas" panose="020B0609020204030204" pitchFamily="49" charset="0"/>
              </a:rPr>
              <a:t>*/</a:t>
            </a:r>
            <a:endParaRPr lang="en-US" sz="16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469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smtClean="0"/>
              <a:t>실습</a:t>
            </a:r>
            <a:r>
              <a:rPr lang="en-US" altLang="ko-KR" smtClean="0"/>
              <a:t>: </a:t>
            </a:r>
            <a:r>
              <a:rPr lang="ko-KR" altLang="en-US" smtClean="0"/>
              <a:t>파일 복사 프로그램 작성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c main function argc, argv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example : a05_argument.c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Consolas" panose="020B0609020204030204" pitchFamily="49" charset="0"/>
              </a:rPr>
              <a:t>read(), write()</a:t>
            </a:r>
            <a:r>
              <a:rPr lang="en-US" smtClean="0"/>
              <a:t> </a:t>
            </a:r>
            <a:r>
              <a:rPr lang="ko-KR" altLang="en-US" smtClean="0"/>
              <a:t>함수를 이용하여 파일을 복사하는 프로그램을 작성하세요</a:t>
            </a:r>
            <a:r>
              <a:rPr lang="en-US" altLang="ko-KR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mtClean="0"/>
              <a:t>소스 파일 이름</a:t>
            </a:r>
            <a:r>
              <a:rPr lang="en-US" altLang="ko-KR" smtClean="0"/>
              <a:t>: file_copy.c</a:t>
            </a:r>
          </a:p>
          <a:p>
            <a:pPr lvl="1">
              <a:lnSpc>
                <a:spcPct val="100000"/>
              </a:lnSpc>
            </a:pPr>
            <a:r>
              <a:rPr lang="ko-KR" altLang="en-US" smtClean="0"/>
              <a:t>프로그램 내용</a:t>
            </a:r>
            <a:r>
              <a:rPr lang="en-US" altLang="ko-KR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ko-KR" altLang="en-US" smtClean="0"/>
              <a:t>실행 프로그램의 두 번재 </a:t>
            </a:r>
            <a:r>
              <a:rPr lang="en-US" altLang="ko-KR" smtClean="0"/>
              <a:t>argument </a:t>
            </a:r>
            <a:r>
              <a:rPr lang="ko-KR" altLang="en-US" smtClean="0"/>
              <a:t>값의 파일의 내용을 세번째 </a:t>
            </a:r>
            <a:r>
              <a:rPr lang="en-US" altLang="ko-KR" smtClean="0"/>
              <a:t>argument </a:t>
            </a:r>
            <a:r>
              <a:rPr lang="ko-KR" altLang="en-US" smtClean="0"/>
              <a:t>값의 파일로 복사한다</a:t>
            </a:r>
            <a:r>
              <a:rPr lang="en-US" altLang="ko-KR" smtClean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29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Qt </a:t>
            </a:r>
            <a:r>
              <a:rPr lang="ko-KR" altLang="en-US" smtClean="0"/>
              <a:t>프로그램 예제 실행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205893"/>
          </a:xfrm>
        </p:spPr>
        <p:txBody>
          <a:bodyPr/>
          <a:lstStyle/>
          <a:p>
            <a:r>
              <a:rPr lang="en-US">
                <a:hlinkClick r:id="rId2"/>
              </a:rPr>
              <a:t>https://www.qt.io/what-is-qt</a:t>
            </a:r>
            <a:r>
              <a:rPr lang="en-US" smtClean="0">
                <a:hlinkClick r:id="rId2"/>
              </a:rPr>
              <a:t>/</a:t>
            </a:r>
            <a:r>
              <a:rPr lang="en-US" smtClean="0"/>
              <a:t> </a:t>
            </a:r>
          </a:p>
          <a:p>
            <a:r>
              <a:rPr lang="en-US" smtClean="0"/>
              <a:t>Qt-Creator </a:t>
            </a:r>
            <a:r>
              <a:rPr lang="ko-KR" altLang="en-US" smtClean="0"/>
              <a:t>실행</a:t>
            </a:r>
            <a:endParaRPr lang="en-US" altLang="ko-KR" smtClean="0"/>
          </a:p>
          <a:p>
            <a:r>
              <a:rPr lang="en-US" smtClean="0"/>
              <a:t>Qt-Example </a:t>
            </a:r>
            <a:r>
              <a:rPr lang="ko-KR" altLang="en-US" smtClean="0"/>
              <a:t>실행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40" y="2982730"/>
            <a:ext cx="4739719" cy="31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89206" y="3354158"/>
            <a:ext cx="6361471" cy="1692656"/>
          </a:xfrm>
        </p:spPr>
        <p:txBody>
          <a:bodyPr>
            <a:normAutofit/>
          </a:bodyPr>
          <a:lstStyle/>
          <a:p>
            <a:r>
              <a:rPr lang="en-US" sz="4800" smtClean="0"/>
              <a:t>Buffered I/O</a:t>
            </a:r>
            <a:endParaRPr lang="en-US" sz="48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85660" y="1774109"/>
            <a:ext cx="2768564" cy="649922"/>
          </a:xfrm>
        </p:spPr>
        <p:txBody>
          <a:bodyPr/>
          <a:lstStyle/>
          <a:p>
            <a:r>
              <a:rPr lang="en-US" smtClean="0"/>
              <a:t>CHAPTER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Buffered I/O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Buffered I/O</a:t>
            </a:r>
          </a:p>
          <a:p>
            <a:r>
              <a:rPr lang="en-US" smtClean="0"/>
              <a:t>= User-Buffered I/O</a:t>
            </a:r>
          </a:p>
          <a:p>
            <a:r>
              <a:rPr lang="en-US" smtClean="0"/>
              <a:t>= Standard C I/O</a:t>
            </a:r>
          </a:p>
          <a:p>
            <a:r>
              <a:rPr lang="en-US" smtClean="0"/>
              <a:t>= stdio</a:t>
            </a:r>
          </a:p>
          <a:p>
            <a:r>
              <a:rPr lang="en-US" smtClean="0"/>
              <a:t>= File Pointer</a:t>
            </a:r>
          </a:p>
          <a:p>
            <a:r>
              <a:rPr lang="en-US" smtClean="0"/>
              <a:t>= FILE * file</a:t>
            </a:r>
          </a:p>
          <a:p>
            <a:r>
              <a:rPr lang="en-US" smtClean="0"/>
              <a:t>= stream</a:t>
            </a:r>
          </a:p>
          <a:p>
            <a:r>
              <a:rPr lang="en-US" smtClean="0">
                <a:solidFill>
                  <a:srgbClr val="0070C0"/>
                </a:solidFill>
                <a:latin typeface="Consolas" panose="020B0609020204030204" pitchFamily="49" charset="0"/>
              </a:rPr>
              <a:t>fopen</a:t>
            </a:r>
            <a:r>
              <a:rPr lang="en-US" smtClean="0">
                <a:latin typeface="Consolas" panose="020B0609020204030204" pitchFamily="49" charset="0"/>
              </a:rPr>
              <a:t>() , </a:t>
            </a:r>
            <a:r>
              <a:rPr lang="en-US" smtClean="0">
                <a:solidFill>
                  <a:srgbClr val="0070C0"/>
                </a:solidFill>
                <a:latin typeface="Consolas" panose="020B0609020204030204" pitchFamily="49" charset="0"/>
              </a:rPr>
              <a:t>fread</a:t>
            </a:r>
            <a:r>
              <a:rPr lang="en-US" smtClean="0">
                <a:latin typeface="Consolas" panose="020B0609020204030204" pitchFamily="49" charset="0"/>
              </a:rPr>
              <a:t>(), </a:t>
            </a:r>
            <a:r>
              <a:rPr lang="en-US" smtClean="0">
                <a:solidFill>
                  <a:srgbClr val="0070C0"/>
                </a:solidFill>
                <a:latin typeface="Consolas" panose="020B0609020204030204" pitchFamily="49" charset="0"/>
              </a:rPr>
              <a:t>fwrite</a:t>
            </a:r>
            <a:r>
              <a:rPr lang="en-US" smtClean="0">
                <a:latin typeface="Consolas" panose="020B0609020204030204" pitchFamily="49" charset="0"/>
              </a:rPr>
              <a:t>() , </a:t>
            </a:r>
            <a:r>
              <a:rPr lang="en-US" smtClean="0">
                <a:solidFill>
                  <a:srgbClr val="0070C0"/>
                </a:solidFill>
                <a:latin typeface="Consolas" panose="020B0609020204030204" pitchFamily="49" charset="0"/>
              </a:rPr>
              <a:t>fclose</a:t>
            </a:r>
            <a:r>
              <a:rPr lang="en-US" smtClean="0">
                <a:latin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bash </a:t>
            </a:r>
            <a:r>
              <a:rPr lang="ko-KR" altLang="en-US" smtClean="0"/>
              <a:t>설정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mtClean="0"/>
              <a:t>환경변수 조회</a:t>
            </a:r>
            <a:endParaRPr lang="en-US" altLang="ko-KR" smtClean="0"/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$"/>
            </a:pPr>
            <a:r>
              <a:rPr lang="en-US" smtClean="0">
                <a:latin typeface="Traveling _Typewriter" panose="02000506000000020004" pitchFamily="2" charset="0"/>
              </a:rPr>
              <a:t>printenv</a:t>
            </a:r>
            <a:r>
              <a:rPr lang="en-US" smtClean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mtClean="0"/>
              <a:t>PATH </a:t>
            </a:r>
            <a:r>
              <a:rPr lang="ko-KR" altLang="en-US" smtClean="0"/>
              <a:t>환경 변수 조회</a:t>
            </a:r>
            <a:endParaRPr lang="en-US" altLang="ko-KR" smtClean="0"/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$"/>
            </a:pPr>
            <a:r>
              <a:rPr lang="en-US" smtClean="0">
                <a:latin typeface="Traveling _Typewriter" panose="02000506000000020004" pitchFamily="2" charset="0"/>
              </a:rPr>
              <a:t>printenv | grep PATH</a:t>
            </a:r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$"/>
            </a:pPr>
            <a:r>
              <a:rPr lang="en-US" smtClean="0">
                <a:latin typeface="Traveling _Typewriter" panose="02000506000000020004" pitchFamily="2" charset="0"/>
              </a:rPr>
              <a:t>echo $PATH</a:t>
            </a:r>
            <a:endParaRPr lang="en-US">
              <a:latin typeface="Traveling _Typewriter" panose="02000506000000020004" pitchFamily="2" charset="0"/>
            </a:endParaRPr>
          </a:p>
          <a:p>
            <a:pPr>
              <a:lnSpc>
                <a:spcPct val="100000"/>
              </a:lnSpc>
            </a:pPr>
            <a:r>
              <a:rPr lang="ko-KR" altLang="en-US" smtClean="0"/>
              <a:t>현재 폴더를 </a:t>
            </a:r>
            <a:r>
              <a:rPr lang="en-US" altLang="ko-KR" smtClean="0"/>
              <a:t>PATH</a:t>
            </a:r>
            <a:r>
              <a:rPr lang="ko-KR" altLang="en-US" smtClean="0"/>
              <a:t>에 추가하기</a:t>
            </a:r>
            <a:endParaRPr lang="en-US" altLang="ko-KR" smtClean="0"/>
          </a:p>
          <a:p>
            <a:pPr lvl="1">
              <a:lnSpc>
                <a:spcPct val="100000"/>
              </a:lnSpc>
            </a:pPr>
            <a:r>
              <a:rPr lang="ko-KR" altLang="en-US" smtClean="0"/>
              <a:t>사용자 홈 디렉토리의 </a:t>
            </a:r>
            <a:r>
              <a:rPr lang="en-US" altLang="ko-KR" smtClean="0"/>
              <a:t>.bashrc </a:t>
            </a:r>
            <a:r>
              <a:rPr lang="ko-KR" altLang="en-US" smtClean="0"/>
              <a:t>파일 마지막 줄에 아래의 문장 추가</a:t>
            </a:r>
            <a:endParaRPr lang="en-US" altLang="ko-KR" smtClean="0"/>
          </a:p>
          <a:p>
            <a:pPr lvl="1">
              <a:lnSpc>
                <a:spcPct val="100000"/>
              </a:lnSpc>
            </a:pPr>
            <a:r>
              <a:rPr lang="en-US" smtClean="0">
                <a:latin typeface="Traveling _Typewriter" panose="02000506000000020004" pitchFamily="2" charset="0"/>
              </a:rPr>
              <a:t>export PATH</a:t>
            </a:r>
            <a:r>
              <a:rPr lang="en-US">
                <a:latin typeface="Traveling _Typewriter" panose="02000506000000020004" pitchFamily="2" charset="0"/>
              </a:rPr>
              <a:t>=$PATH</a:t>
            </a:r>
            <a:r>
              <a:rPr lang="en-US" smtClean="0">
                <a:latin typeface="Traveling _Typewriter" panose="02000506000000020004" pitchFamily="2" charset="0"/>
              </a:rPr>
              <a:t>:.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1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Block (p. 67)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72312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T</a:t>
            </a:r>
            <a:r>
              <a:rPr lang="en-US" smtClean="0"/>
              <a:t>he </a:t>
            </a:r>
            <a:r>
              <a:rPr lang="en-US" i="1"/>
              <a:t>block </a:t>
            </a:r>
            <a:r>
              <a:rPr lang="en-US"/>
              <a:t>is an abstraction representing the smallest unit </a:t>
            </a:r>
            <a:r>
              <a:rPr lang="en-US" smtClean="0"/>
              <a:t>of storage </a:t>
            </a:r>
            <a:r>
              <a:rPr lang="en-US"/>
              <a:t>on a </a:t>
            </a:r>
            <a:r>
              <a:rPr lang="en-US" smtClean="0"/>
              <a:t>filesystem.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Inside </a:t>
            </a:r>
            <a:r>
              <a:rPr lang="en-US"/>
              <a:t>the kernel, all filesystem operations occur in terms </a:t>
            </a:r>
            <a:r>
              <a:rPr lang="en-US" smtClean="0"/>
              <a:t>of blocks.</a:t>
            </a:r>
          </a:p>
          <a:p>
            <a:pPr>
              <a:lnSpc>
                <a:spcPct val="120000"/>
              </a:lnSpc>
            </a:pPr>
            <a:r>
              <a:rPr lang="en-US" smtClean="0"/>
              <a:t>No </a:t>
            </a:r>
            <a:r>
              <a:rPr lang="en-US"/>
              <a:t>I/O </a:t>
            </a:r>
            <a:r>
              <a:rPr lang="en-US" smtClean="0"/>
              <a:t>operation may </a:t>
            </a:r>
            <a:r>
              <a:rPr lang="en-US"/>
              <a:t>execute on an amount of data less than the block size or that is not an </a:t>
            </a:r>
            <a:r>
              <a:rPr lang="en-US" smtClean="0"/>
              <a:t>integer multiple </a:t>
            </a:r>
            <a:r>
              <a:rPr lang="en-US"/>
              <a:t>of the block </a:t>
            </a:r>
            <a:r>
              <a:rPr lang="en-US" smtClean="0"/>
              <a:t>size.</a:t>
            </a:r>
          </a:p>
          <a:p>
            <a:pPr>
              <a:lnSpc>
                <a:spcPct val="120000"/>
              </a:lnSpc>
            </a:pPr>
            <a:r>
              <a:rPr lang="en-US" smtClean="0"/>
              <a:t>If </a:t>
            </a:r>
            <a:r>
              <a:rPr lang="en-US"/>
              <a:t>you only want to read a byte, too bad</a:t>
            </a:r>
            <a:r>
              <a:rPr lang="en-US" smtClean="0"/>
              <a:t>: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 </a:t>
            </a:r>
            <a:r>
              <a:rPr lang="en-US"/>
              <a:t>you’ll have to read </a:t>
            </a:r>
            <a:r>
              <a:rPr lang="en-US" smtClean="0"/>
              <a:t>a whole block.</a:t>
            </a:r>
          </a:p>
          <a:p>
            <a:pPr>
              <a:lnSpc>
                <a:spcPct val="120000"/>
              </a:lnSpc>
            </a:pPr>
            <a:r>
              <a:rPr lang="en-US" smtClean="0"/>
              <a:t>Want </a:t>
            </a:r>
            <a:r>
              <a:rPr lang="en-US"/>
              <a:t>to write 4.5 blocks worth of data? </a:t>
            </a:r>
            <a:endParaRPr lang="en-US" smtClean="0"/>
          </a:p>
          <a:p>
            <a:pPr lvl="1">
              <a:lnSpc>
                <a:spcPct val="120000"/>
              </a:lnSpc>
            </a:pPr>
            <a:r>
              <a:rPr lang="en-US" smtClean="0"/>
              <a:t>You’ll </a:t>
            </a:r>
            <a:r>
              <a:rPr lang="en-US"/>
              <a:t>need to write 5 blocks, </a:t>
            </a:r>
            <a:r>
              <a:rPr lang="en-US" smtClean="0"/>
              <a:t>which implies </a:t>
            </a:r>
            <a:r>
              <a:rPr lang="en-US"/>
              <a:t>reading that partial block in its entirety, updating only the half you’ve changed</a:t>
            </a:r>
            <a:r>
              <a:rPr lang="en-US" smtClean="0"/>
              <a:t>, and </a:t>
            </a:r>
            <a:r>
              <a:rPr lang="en-US"/>
              <a:t>then writing back the whole block.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74" y="4631210"/>
            <a:ext cx="2646651" cy="2072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910408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User-Buffered I/O (p. 67)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Programs that have to issue many small I/O requests to regular files often perform </a:t>
            </a:r>
            <a:r>
              <a:rPr lang="en-US" smtClean="0"/>
              <a:t>user-buffered I/O.</a:t>
            </a:r>
          </a:p>
          <a:p>
            <a:pPr>
              <a:lnSpc>
                <a:spcPct val="100000"/>
              </a:lnSpc>
            </a:pPr>
            <a:r>
              <a:rPr lang="en-US" smtClean="0"/>
              <a:t>Buffered I/O </a:t>
            </a:r>
            <a:r>
              <a:rPr lang="en-US"/>
              <a:t>refers to buffering done in user space, either manually by the </a:t>
            </a:r>
            <a:r>
              <a:rPr lang="en-US" smtClean="0"/>
              <a:t>application or </a:t>
            </a:r>
            <a:r>
              <a:rPr lang="en-US"/>
              <a:t>transparently in a library, not to buffering done by the kernel</a:t>
            </a:r>
            <a:r>
              <a:rPr lang="en-US" smtClean="0"/>
              <a:t>.</a:t>
            </a:r>
          </a:p>
          <a:p>
            <a:pPr>
              <a:lnSpc>
                <a:spcPct val="100000"/>
              </a:lnSpc>
            </a:pPr>
            <a:r>
              <a:rPr lang="en-US"/>
              <a:t>In practice, blocks are usually 512, 1,024, 2,048, 4,096, or 8,192 bytes in size</a:t>
            </a:r>
            <a:r>
              <a:rPr lang="en-US" smtClean="0"/>
              <a:t>.</a:t>
            </a:r>
          </a:p>
          <a:p>
            <a:pPr>
              <a:lnSpc>
                <a:spcPct val="100000"/>
              </a:lnSpc>
            </a:pPr>
            <a:r>
              <a:rPr lang="en-US"/>
              <a:t>User-buffered </a:t>
            </a:r>
            <a:r>
              <a:rPr lang="en-US" smtClean="0"/>
              <a:t>I/O closes </a:t>
            </a:r>
            <a:r>
              <a:rPr lang="en-US"/>
              <a:t>the gap between the </a:t>
            </a:r>
            <a:r>
              <a:rPr lang="en-US" smtClean="0"/>
              <a:t>filesystem</a:t>
            </a:r>
            <a:r>
              <a:rPr lang="en-US"/>
              <a:t>, which speaks in blocks, and the application, </a:t>
            </a:r>
            <a:r>
              <a:rPr lang="en-US" smtClean="0"/>
              <a:t>which talks </a:t>
            </a:r>
            <a:r>
              <a:rPr lang="en-US"/>
              <a:t>in its own abstractions.</a:t>
            </a: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431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en-US" smtClean="0"/>
              <a:t>C Standard </a:t>
            </a:r>
            <a:r>
              <a:rPr lang="en-US" smtClean="0"/>
              <a:t>I/O (p. 70)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34017" cy="49216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The standard C library provides the standard I/O library (often simply called </a:t>
            </a:r>
            <a:r>
              <a:rPr lang="en-US" i="1"/>
              <a:t>stdio</a:t>
            </a:r>
            <a:r>
              <a:rPr lang="en-US" smtClean="0"/>
              <a:t>).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It </a:t>
            </a:r>
            <a:r>
              <a:rPr lang="en-US"/>
              <a:t>provides a platform-independent, user-buffering </a:t>
            </a:r>
            <a:r>
              <a:rPr lang="en-US" smtClean="0"/>
              <a:t>solution.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The standard I/O </a:t>
            </a:r>
            <a:r>
              <a:rPr lang="en-US"/>
              <a:t>library is simple to use, yet </a:t>
            </a:r>
            <a:r>
              <a:rPr lang="en-US" smtClean="0"/>
              <a:t>powerful.</a:t>
            </a:r>
          </a:p>
          <a:p>
            <a:pPr>
              <a:lnSpc>
                <a:spcPct val="100000"/>
              </a:lnSpc>
            </a:pPr>
            <a:r>
              <a:rPr lang="en-US"/>
              <a:t>The remainder of this chapter discusses user-buffered I/O as it pertains to file </a:t>
            </a:r>
            <a:r>
              <a:rPr lang="en-US" smtClean="0"/>
              <a:t>I/O.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It is </a:t>
            </a:r>
            <a:r>
              <a:rPr lang="en-US"/>
              <a:t>implemented in the standard C </a:t>
            </a:r>
            <a:r>
              <a:rPr lang="en-US" smtClean="0"/>
              <a:t>library.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Opening</a:t>
            </a:r>
            <a:r>
              <a:rPr lang="en-US"/>
              <a:t>, closing, reading, and </a:t>
            </a:r>
            <a:r>
              <a:rPr lang="en-US" smtClean="0"/>
              <a:t>writing files </a:t>
            </a:r>
            <a:r>
              <a:rPr lang="en-US"/>
              <a:t>via the standard C library.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8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en-US" smtClean="0"/>
              <a:t>File Pointers (p. 70)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9565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smtClean="0"/>
              <a:t>Standard I/O </a:t>
            </a:r>
            <a:r>
              <a:rPr lang="en-US"/>
              <a:t>routines do not operate directly on file </a:t>
            </a:r>
            <a:r>
              <a:rPr lang="en-US" smtClean="0"/>
              <a:t>descriptors.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SIO </a:t>
            </a:r>
            <a:r>
              <a:rPr lang="en-US"/>
              <a:t>use </a:t>
            </a:r>
            <a:r>
              <a:rPr lang="en-US" smtClean="0"/>
              <a:t>their own </a:t>
            </a:r>
            <a:r>
              <a:rPr lang="en-US"/>
              <a:t>unique identifier, known as the </a:t>
            </a:r>
            <a:r>
              <a:rPr lang="en-US" i="1"/>
              <a:t>file </a:t>
            </a:r>
            <a:r>
              <a:rPr lang="en-US" i="1" smtClean="0"/>
              <a:t>pointer</a:t>
            </a:r>
            <a:r>
              <a:rPr lang="en-US" smtClean="0"/>
              <a:t>.</a:t>
            </a:r>
          </a:p>
          <a:p>
            <a:pPr>
              <a:lnSpc>
                <a:spcPct val="100000"/>
              </a:lnSpc>
            </a:pPr>
            <a:r>
              <a:rPr lang="en-US"/>
              <a:t>T</a:t>
            </a:r>
            <a:r>
              <a:rPr lang="en-US" smtClean="0"/>
              <a:t>he </a:t>
            </a:r>
            <a:r>
              <a:rPr lang="en-US"/>
              <a:t>file </a:t>
            </a:r>
            <a:r>
              <a:rPr lang="en-US" smtClean="0"/>
              <a:t>pointer maps </a:t>
            </a:r>
            <a:r>
              <a:rPr lang="en-US"/>
              <a:t>to a </a:t>
            </a:r>
            <a:r>
              <a:rPr lang="en-US" smtClean="0"/>
              <a:t>file descriptor.</a:t>
            </a:r>
          </a:p>
          <a:p>
            <a:pPr>
              <a:lnSpc>
                <a:spcPct val="100000"/>
              </a:lnSpc>
            </a:pPr>
            <a:r>
              <a:rPr lang="en-US" smtClean="0"/>
              <a:t>The </a:t>
            </a:r>
            <a:r>
              <a:rPr lang="en-US"/>
              <a:t>file pointer is represented by a pointer to the FILE </a:t>
            </a:r>
            <a:r>
              <a:rPr lang="en-US" smtClean="0"/>
              <a:t>typedef.</a:t>
            </a:r>
          </a:p>
          <a:p>
            <a:pPr>
              <a:lnSpc>
                <a:spcPct val="100000"/>
              </a:lnSpc>
            </a:pPr>
            <a:r>
              <a:rPr lang="en-US" smtClean="0"/>
              <a:t>An </a:t>
            </a:r>
            <a:r>
              <a:rPr lang="en-US"/>
              <a:t>open file is called a </a:t>
            </a:r>
            <a:r>
              <a:rPr lang="en-US" i="1" smtClean="0"/>
              <a:t>stream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Streams </a:t>
            </a:r>
            <a:r>
              <a:rPr lang="en-US"/>
              <a:t>may be opened </a:t>
            </a:r>
            <a:r>
              <a:rPr lang="en-US" smtClean="0"/>
              <a:t>for reading </a:t>
            </a:r>
            <a:r>
              <a:rPr lang="en-US"/>
              <a:t>(</a:t>
            </a:r>
            <a:r>
              <a:rPr lang="en-US" i="1"/>
              <a:t>input streams</a:t>
            </a:r>
            <a:r>
              <a:rPr lang="en-US"/>
              <a:t>), writing (</a:t>
            </a:r>
            <a:r>
              <a:rPr lang="en-US" i="1"/>
              <a:t>output streams</a:t>
            </a:r>
            <a:r>
              <a:rPr lang="en-US"/>
              <a:t>), or both (</a:t>
            </a:r>
            <a:r>
              <a:rPr lang="en-US" i="1"/>
              <a:t>input/output streams</a:t>
            </a:r>
            <a:r>
              <a:rPr lang="en-US" smtClean="0"/>
              <a:t>).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08" y="4493472"/>
            <a:ext cx="2371783" cy="1581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37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Files (p. 71)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600">
                <a:solidFill>
                  <a:srgbClr val="000000"/>
                </a:solidFill>
              </a:rPr>
              <a:t>Files are opened for reading or writing via fopen():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solidFill>
                  <a:srgbClr val="009A9A"/>
                </a:solidFill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1600" b="1">
                <a:solidFill>
                  <a:srgbClr val="007789"/>
                </a:solidFill>
              </a:rPr>
              <a:t>FILE </a:t>
            </a:r>
            <a:r>
              <a:rPr lang="en-US" sz="1600">
                <a:solidFill>
                  <a:srgbClr val="555555"/>
                </a:solidFill>
              </a:rPr>
              <a:t>* </a:t>
            </a:r>
            <a:r>
              <a:rPr lang="en-US" sz="1600">
                <a:solidFill>
                  <a:srgbClr val="000089"/>
                </a:solidFill>
              </a:rPr>
              <a:t>fopen </a:t>
            </a:r>
            <a:r>
              <a:rPr lang="en-US" sz="1600">
                <a:solidFill>
                  <a:srgbClr val="000000"/>
                </a:solidFill>
              </a:rPr>
              <a:t>(</a:t>
            </a:r>
            <a:r>
              <a:rPr lang="en-US" sz="1600" b="1">
                <a:solidFill>
                  <a:srgbClr val="00669A"/>
                </a:solidFill>
              </a:rPr>
              <a:t>const </a:t>
            </a:r>
            <a:r>
              <a:rPr lang="en-US" sz="1600" b="1">
                <a:solidFill>
                  <a:srgbClr val="007789"/>
                </a:solidFill>
              </a:rPr>
              <a:t>char </a:t>
            </a:r>
            <a:r>
              <a:rPr lang="en-US" sz="1600">
                <a:solidFill>
                  <a:srgbClr val="555555"/>
                </a:solidFill>
              </a:rPr>
              <a:t>*</a:t>
            </a:r>
            <a:r>
              <a:rPr lang="en-US" sz="1600">
                <a:solidFill>
                  <a:srgbClr val="000089"/>
                </a:solidFill>
              </a:rPr>
              <a:t>path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 b="1">
                <a:solidFill>
                  <a:srgbClr val="00669A"/>
                </a:solidFill>
              </a:rPr>
              <a:t>const </a:t>
            </a:r>
            <a:r>
              <a:rPr lang="en-US" sz="1600" b="1">
                <a:solidFill>
                  <a:srgbClr val="007789"/>
                </a:solidFill>
              </a:rPr>
              <a:t>char </a:t>
            </a:r>
            <a:r>
              <a:rPr lang="en-US" sz="1600">
                <a:solidFill>
                  <a:srgbClr val="555555"/>
                </a:solidFill>
              </a:rPr>
              <a:t>*</a:t>
            </a:r>
            <a:r>
              <a:rPr lang="en-US" sz="1600">
                <a:solidFill>
                  <a:srgbClr val="000089"/>
                </a:solidFill>
              </a:rPr>
              <a:t>mode</a:t>
            </a:r>
            <a:r>
              <a:rPr lang="en-US" sz="160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1600" smtClean="0">
                <a:solidFill>
                  <a:srgbClr val="000000"/>
                </a:solidFill>
              </a:rPr>
              <a:t>This function opens the file path with the behavior given by mode and associates a new stream with it.</a:t>
            </a:r>
          </a:p>
          <a:p>
            <a:pPr>
              <a:lnSpc>
                <a:spcPct val="120000"/>
              </a:lnSpc>
            </a:pPr>
            <a:r>
              <a:rPr lang="en-US" sz="1600" smtClean="0"/>
              <a:t>Modes </a:t>
            </a:r>
            <a:r>
              <a:rPr lang="en-US" sz="1600"/>
              <a:t>: The mode argument describes how to open the given file.</a:t>
            </a:r>
          </a:p>
          <a:p>
            <a:pPr lvl="1">
              <a:lnSpc>
                <a:spcPct val="120000"/>
              </a:lnSpc>
            </a:pPr>
            <a:r>
              <a:rPr lang="en-US" sz="1600"/>
              <a:t>r : Open the file for reading.</a:t>
            </a:r>
          </a:p>
          <a:p>
            <a:pPr lvl="1">
              <a:lnSpc>
                <a:spcPct val="120000"/>
              </a:lnSpc>
            </a:pPr>
            <a:r>
              <a:rPr lang="en-US" sz="1600"/>
              <a:t>r+ : Open the file for both reading and writing.</a:t>
            </a:r>
          </a:p>
          <a:p>
            <a:pPr lvl="1">
              <a:lnSpc>
                <a:spcPct val="120000"/>
              </a:lnSpc>
            </a:pPr>
            <a:r>
              <a:rPr lang="en-US" sz="1600"/>
              <a:t>w : Open the file for writing.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If the file exists, it is truncated to zero length. If the file does not exist, it is created.</a:t>
            </a:r>
          </a:p>
          <a:p>
            <a:pPr lvl="1">
              <a:lnSpc>
                <a:spcPct val="120000"/>
              </a:lnSpc>
            </a:pPr>
            <a:r>
              <a:rPr lang="en-US" sz="1600"/>
              <a:t>w+ : Open the file for both reading and writing.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If the file exists, it is truncated to zero length. If the file does not exist, it is created.</a:t>
            </a:r>
          </a:p>
          <a:p>
            <a:pPr lvl="1">
              <a:lnSpc>
                <a:spcPct val="120000"/>
              </a:lnSpc>
            </a:pPr>
            <a:r>
              <a:rPr lang="en-US" sz="1600"/>
              <a:t>a : Open the file for writing in append mode.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The file is created if it does not exist. The stream is positioned at the end of the file.</a:t>
            </a:r>
          </a:p>
          <a:p>
            <a:pPr lvl="1">
              <a:lnSpc>
                <a:spcPct val="120000"/>
              </a:lnSpc>
            </a:pPr>
            <a:r>
              <a:rPr lang="en-US" sz="1600"/>
              <a:t>a+ : Open the file for both reading and writing in append mode.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The file is created if it does not exist. The stream is positioned at the end of the file</a:t>
            </a:r>
            <a:r>
              <a:rPr lang="en-US" sz="1600" smtClean="0"/>
              <a:t>.</a:t>
            </a:r>
            <a:endParaRPr lang="en-US" sz="160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228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</a:t>
            </a:r>
            <a:r>
              <a:rPr lang="en-US" smtClean="0"/>
              <a:t>Files (p. 72)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 smtClean="0">
                <a:solidFill>
                  <a:srgbClr val="007789"/>
                </a:solidFill>
              </a:rPr>
              <a:t>Example</a:t>
            </a:r>
          </a:p>
          <a:p>
            <a:pPr lvl="1">
              <a:lnSpc>
                <a:spcPct val="120000"/>
              </a:lnSpc>
            </a:pPr>
            <a:r>
              <a:rPr lang="en-US" sz="2000" b="1" smtClean="0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fopen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"/etc/manifest"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CD3300"/>
                </a:solidFill>
                <a:latin typeface="Consolas" panose="020B0609020204030204" pitchFamily="49" charset="0"/>
              </a:rPr>
              <a:t>"r"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20000"/>
              </a:lnSpc>
            </a:pPr>
            <a:r>
              <a:rPr lang="en-US" sz="2000" b="1" smtClean="0">
                <a:solidFill>
                  <a:srgbClr val="00669A"/>
                </a:solidFill>
                <a:latin typeface="Consolas" panose="020B0609020204030204" pitchFamily="49" charset="0"/>
              </a:rPr>
              <a:t>if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smtClean="0">
                <a:solidFill>
                  <a:srgbClr val="555555"/>
                </a:solidFill>
                <a:latin typeface="Consolas" panose="020B0609020204030204" pitchFamily="49" charset="0"/>
              </a:rPr>
              <a:t>!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>
              <a:lnSpc>
                <a:spcPct val="120000"/>
              </a:lnSpc>
            </a:pPr>
            <a:r>
              <a:rPr lang="en-US" sz="2000" i="1">
                <a:solidFill>
                  <a:srgbClr val="35586C"/>
                </a:solidFill>
                <a:latin typeface="Consolas" panose="020B0609020204030204" pitchFamily="49" charset="0"/>
              </a:rPr>
              <a:t>/* error </a:t>
            </a:r>
            <a:r>
              <a:rPr lang="en-US" sz="2000" i="1" smtClean="0">
                <a:solidFill>
                  <a:srgbClr val="35586C"/>
                </a:solidFill>
                <a:latin typeface="Consolas" panose="020B0609020204030204" pitchFamily="49" charset="0"/>
              </a:rPr>
              <a:t>*/</a:t>
            </a:r>
          </a:p>
          <a:p>
            <a:pPr>
              <a:lnSpc>
                <a:spcPct val="120000"/>
              </a:lnSpc>
            </a:pPr>
            <a:r>
              <a:rPr lang="en-US" sz="2000" smtClean="0"/>
              <a:t>Opening a Stream via File Descriptor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000"/>
              <a:t>The function </a:t>
            </a:r>
            <a:r>
              <a:rPr lang="en-US" sz="2000">
                <a:solidFill>
                  <a:srgbClr val="7030A0"/>
                </a:solidFill>
              </a:rPr>
              <a:t>fdopen</a:t>
            </a:r>
            <a:r>
              <a:rPr lang="en-US" sz="2000"/>
              <a:t>() converts an already open file descriptor (fd) to a stream</a:t>
            </a:r>
            <a:r>
              <a:rPr lang="en-US" sz="2000" smtClean="0"/>
              <a:t>:</a:t>
            </a:r>
          </a:p>
          <a:p>
            <a:pPr lvl="1">
              <a:lnSpc>
                <a:spcPct val="120000"/>
              </a:lnSpc>
            </a:pPr>
            <a:endParaRPr lang="en-US" sz="2000">
              <a:latin typeface="Consolas" panose="020B0609020204030204" pitchFamily="49" charset="0"/>
            </a:endParaRPr>
          </a:p>
          <a:p>
            <a:pPr lvl="1"/>
            <a:r>
              <a:rPr lang="en-US" sz="200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/>
            <a:r>
              <a:rPr lang="fr-FR" sz="2000" b="1">
                <a:solidFill>
                  <a:srgbClr val="007789"/>
                </a:solidFill>
                <a:latin typeface="Consolas" panose="020B0609020204030204" pitchFamily="49" charset="0"/>
              </a:rPr>
              <a:t>FILE </a:t>
            </a:r>
            <a:r>
              <a:rPr lang="fr-FR" sz="2000">
                <a:solidFill>
                  <a:srgbClr val="555555"/>
                </a:solidFill>
                <a:latin typeface="Consolas" panose="020B0609020204030204" pitchFamily="49" charset="0"/>
              </a:rPr>
              <a:t>* </a:t>
            </a:r>
            <a:r>
              <a:rPr lang="fr-FR" sz="2000" smtClean="0">
                <a:solidFill>
                  <a:srgbClr val="000089"/>
                </a:solidFill>
                <a:latin typeface="Consolas" panose="020B0609020204030204" pitchFamily="49" charset="0"/>
              </a:rPr>
              <a:t>fdopen</a:t>
            </a:r>
            <a:r>
              <a:rPr lang="fr-FR" sz="200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000" b="1" smtClean="0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fr-FR" sz="2000">
                <a:solidFill>
                  <a:srgbClr val="000089"/>
                </a:solidFill>
                <a:latin typeface="Consolas" panose="020B0609020204030204" pitchFamily="49" charset="0"/>
              </a:rPr>
              <a:t>fd</a:t>
            </a:r>
            <a:r>
              <a:rPr lang="fr-FR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2000" b="1">
                <a:solidFill>
                  <a:srgbClr val="00669A"/>
                </a:solidFill>
                <a:latin typeface="Consolas" panose="020B0609020204030204" pitchFamily="49" charset="0"/>
              </a:rPr>
              <a:t>const </a:t>
            </a:r>
            <a:r>
              <a:rPr lang="fr-FR" sz="2000" b="1">
                <a:solidFill>
                  <a:srgbClr val="007789"/>
                </a:solidFill>
                <a:latin typeface="Consolas" panose="020B0609020204030204" pitchFamily="49" charset="0"/>
              </a:rPr>
              <a:t>char </a:t>
            </a:r>
            <a:r>
              <a:rPr lang="fr-FR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fr-FR" sz="2000">
                <a:solidFill>
                  <a:srgbClr val="000089"/>
                </a:solidFill>
                <a:latin typeface="Consolas" panose="020B0609020204030204" pitchFamily="49" charset="0"/>
              </a:rPr>
              <a:t>mode</a:t>
            </a:r>
            <a:r>
              <a:rPr lang="fr-FR" sz="200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63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Closing Streams (p. 73)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7030A0"/>
                </a:solidFill>
              </a:rPr>
              <a:t>fclose</a:t>
            </a:r>
            <a:r>
              <a:rPr lang="en-US">
                <a:solidFill>
                  <a:srgbClr val="000000"/>
                </a:solidFill>
              </a:rPr>
              <a:t>() function closes a given stream: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00000"/>
              </a:lnSpc>
            </a:pPr>
            <a:r>
              <a:rPr lang="en-US" sz="2000" b="1">
                <a:solidFill>
                  <a:srgbClr val="007888"/>
                </a:solidFill>
                <a:latin typeface="Consolas" panose="020B0609020204030204" pitchFamily="49" charset="0"/>
              </a:rPr>
              <a:t>int </a:t>
            </a:r>
            <a:r>
              <a:rPr lang="en-US" sz="2000" smtClean="0">
                <a:solidFill>
                  <a:srgbClr val="000088"/>
                </a:solidFill>
                <a:latin typeface="Consolas" panose="020B0609020204030204" pitchFamily="49" charset="0"/>
              </a:rPr>
              <a:t>fclose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smtClean="0">
                <a:solidFill>
                  <a:srgbClr val="007888"/>
                </a:solidFill>
                <a:latin typeface="Consolas" panose="020B0609020204030204" pitchFamily="49" charset="0"/>
              </a:rPr>
              <a:t>FILE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Any buffered and not-yet-written data is first flushed. On success, </a:t>
            </a:r>
            <a:r>
              <a:rPr lang="en-US">
                <a:solidFill>
                  <a:srgbClr val="7030A0"/>
                </a:solidFill>
              </a:rPr>
              <a:t>fclose</a:t>
            </a:r>
            <a:r>
              <a:rPr lang="en-US">
                <a:solidFill>
                  <a:srgbClr val="000000"/>
                </a:solidFill>
              </a:rPr>
              <a:t>() returns 0.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On failure, it returns EOF and sets errno appropriately.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06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Closing All Streams (p. 73)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7030A0"/>
                </a:solidFill>
              </a:rPr>
              <a:t>fcloseall</a:t>
            </a:r>
            <a:r>
              <a:rPr lang="en-US">
                <a:solidFill>
                  <a:srgbClr val="000000"/>
                </a:solidFill>
              </a:rPr>
              <a:t>() function closes all streams associated with the current process, </a:t>
            </a:r>
            <a:r>
              <a:rPr lang="en-US" smtClean="0">
                <a:solidFill>
                  <a:srgbClr val="000000"/>
                </a:solidFill>
              </a:rPr>
              <a:t>including standard </a:t>
            </a:r>
            <a:r>
              <a:rPr lang="en-US">
                <a:solidFill>
                  <a:srgbClr val="000000"/>
                </a:solidFill>
              </a:rPr>
              <a:t>in, standard out, and standard error: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solidFill>
                  <a:srgbClr val="009A9A"/>
                </a:solidFill>
                <a:latin typeface="Consolas" panose="020B0609020204030204" pitchFamily="49" charset="0"/>
              </a:rPr>
              <a:t>#define _GNU_SOURCE</a:t>
            </a:r>
          </a:p>
          <a:p>
            <a:pPr lvl="1">
              <a:lnSpc>
                <a:spcPct val="100000"/>
              </a:lnSpc>
            </a:pPr>
            <a:r>
              <a:rPr lang="en-US" sz="2000">
                <a:solidFill>
                  <a:srgbClr val="009A9A"/>
                </a:solidFill>
                <a:latin typeface="Consolas" panose="020B0609020204030204" pitchFamily="49" charset="0"/>
              </a:rPr>
              <a:t>#include &lt;stdio.h&gt;</a:t>
            </a:r>
          </a:p>
          <a:p>
            <a:pPr lvl="1">
              <a:lnSpc>
                <a:spcPct val="100000"/>
              </a:lnSpc>
            </a:pPr>
            <a:r>
              <a:rPr lang="en-US" sz="2000" b="1">
                <a:solidFill>
                  <a:srgbClr val="007888"/>
                </a:solidFill>
                <a:latin typeface="Consolas" panose="020B0609020204030204" pitchFamily="49" charset="0"/>
              </a:rPr>
              <a:t>int </a:t>
            </a:r>
            <a:r>
              <a:rPr lang="en-US" sz="2000">
                <a:solidFill>
                  <a:srgbClr val="000088"/>
                </a:solidFill>
                <a:latin typeface="Consolas" panose="020B0609020204030204" pitchFamily="49" charset="0"/>
              </a:rPr>
              <a:t>fcloseall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007888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Before closing, all streams are </a:t>
            </a:r>
            <a:r>
              <a:rPr lang="en-US" smtClean="0">
                <a:solidFill>
                  <a:srgbClr val="000000"/>
                </a:solidFill>
              </a:rPr>
              <a:t>flushed.</a:t>
            </a:r>
          </a:p>
          <a:p>
            <a:pPr>
              <a:lnSpc>
                <a:spcPct val="100000"/>
              </a:lnSpc>
            </a:pPr>
            <a:r>
              <a:rPr lang="en-US" smtClean="0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000000"/>
                </a:solidFill>
              </a:rPr>
              <a:t>function always returns </a:t>
            </a:r>
            <a:r>
              <a:rPr lang="en-US" smtClean="0">
                <a:solidFill>
                  <a:srgbClr val="000000"/>
                </a:solidFill>
              </a:rPr>
              <a:t>0.</a:t>
            </a:r>
          </a:p>
          <a:p>
            <a:pPr lvl="1">
              <a:lnSpc>
                <a:spcPct val="100000"/>
              </a:lnSpc>
            </a:pPr>
            <a:r>
              <a:rPr lang="en-US" smtClean="0">
                <a:solidFill>
                  <a:srgbClr val="000000"/>
                </a:solidFill>
              </a:rPr>
              <a:t>it </a:t>
            </a:r>
            <a:r>
              <a:rPr lang="en-US">
                <a:solidFill>
                  <a:srgbClr val="000000"/>
                </a:solidFill>
              </a:rPr>
              <a:t>is Linux-specific.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3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from a Stream (p. 74)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rgbClr val="000000"/>
                </a:solidFill>
              </a:rPr>
              <a:t>The </a:t>
            </a:r>
            <a:r>
              <a:rPr lang="en-US" smtClean="0">
                <a:solidFill>
                  <a:srgbClr val="000000"/>
                </a:solidFill>
              </a:rPr>
              <a:t>function fgetc</a:t>
            </a:r>
            <a:r>
              <a:rPr lang="en-US">
                <a:solidFill>
                  <a:srgbClr val="000000"/>
                </a:solidFill>
              </a:rPr>
              <a:t>() is used to read a single character from a stream:</a:t>
            </a:r>
          </a:p>
          <a:p>
            <a:pPr lvl="1">
              <a:lnSpc>
                <a:spcPct val="110000"/>
              </a:lnSpc>
            </a:pPr>
            <a:r>
              <a:rPr lang="en-US" sz="2000">
                <a:solidFill>
                  <a:srgbClr val="009A9A"/>
                </a:solidFill>
              </a:rPr>
              <a:t>#include &lt;stdio.h&gt;</a:t>
            </a:r>
          </a:p>
          <a:p>
            <a:pPr lvl="1">
              <a:lnSpc>
                <a:spcPct val="110000"/>
              </a:lnSpc>
            </a:pPr>
            <a:r>
              <a:rPr lang="en-US" sz="2000" b="1">
                <a:solidFill>
                  <a:srgbClr val="007789"/>
                </a:solidFill>
              </a:rPr>
              <a:t>int </a:t>
            </a:r>
            <a:r>
              <a:rPr lang="en-US" sz="2000">
                <a:solidFill>
                  <a:srgbClr val="000089"/>
                </a:solidFill>
              </a:rPr>
              <a:t>fgetc </a:t>
            </a:r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 b="1">
                <a:solidFill>
                  <a:srgbClr val="007789"/>
                </a:solidFill>
              </a:rPr>
              <a:t>FILE </a:t>
            </a:r>
            <a:r>
              <a:rPr lang="en-US" sz="2000">
                <a:solidFill>
                  <a:srgbClr val="555555"/>
                </a:solidFill>
              </a:rPr>
              <a:t>*</a:t>
            </a:r>
            <a:r>
              <a:rPr lang="en-US" sz="2000">
                <a:solidFill>
                  <a:srgbClr val="000089"/>
                </a:solidFill>
              </a:rPr>
              <a:t>stream</a:t>
            </a:r>
            <a:r>
              <a:rPr lang="en-US" sz="200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000000"/>
                </a:solidFill>
              </a:rPr>
              <a:t>This function reads the next character from </a:t>
            </a:r>
            <a:r>
              <a:rPr lang="en-US" smtClean="0">
                <a:solidFill>
                  <a:srgbClr val="000000"/>
                </a:solidFill>
              </a:rPr>
              <a:t>stream </a:t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smtClean="0">
                <a:solidFill>
                  <a:srgbClr val="000000"/>
                </a:solidFill>
              </a:rPr>
              <a:t>and returns it as an unsigned char cast to an int.</a:t>
            </a:r>
          </a:p>
          <a:p>
            <a:pPr>
              <a:lnSpc>
                <a:spcPct val="110000"/>
              </a:lnSpc>
            </a:pPr>
            <a:r>
              <a:rPr lang="en-US" smtClean="0">
                <a:solidFill>
                  <a:srgbClr val="000000"/>
                </a:solidFill>
              </a:rPr>
              <a:t>Example</a:t>
            </a:r>
          </a:p>
          <a:p>
            <a:pPr lvl="1">
              <a:lnSpc>
                <a:spcPct val="110000"/>
              </a:lnSpc>
            </a:pPr>
            <a:r>
              <a:rPr lang="en-US" sz="2000" b="1">
                <a:solidFill>
                  <a:srgbClr val="007789"/>
                </a:solidFill>
                <a:latin typeface="Consolas" panose="020B0609020204030204" pitchFamily="49" charset="0"/>
              </a:rPr>
              <a:t>int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10000"/>
              </a:lnSpc>
            </a:pP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fgetc</a:t>
            </a:r>
            <a:r>
              <a:rPr lang="en-US" sz="200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smtClean="0">
                <a:solidFill>
                  <a:srgbClr val="000089"/>
                </a:solidFill>
                <a:latin typeface="Consolas" panose="020B0609020204030204" pitchFamily="49" charset="0"/>
              </a:rPr>
              <a:t>stream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10000"/>
              </a:lnSpc>
            </a:pP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if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c </a:t>
            </a:r>
            <a:r>
              <a:rPr lang="en-US" sz="2000">
                <a:solidFill>
                  <a:srgbClr val="555555"/>
                </a:solidFill>
                <a:latin typeface="Consolas" panose="020B0609020204030204" pitchFamily="49" charset="0"/>
              </a:rPr>
              <a:t>== </a:t>
            </a:r>
            <a:r>
              <a:rPr lang="en-US" sz="2000">
                <a:solidFill>
                  <a:srgbClr val="000089"/>
                </a:solidFill>
                <a:latin typeface="Consolas" panose="020B0609020204030204" pitchFamily="49" charset="0"/>
              </a:rPr>
              <a:t>EOF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2000" i="1" smtClean="0">
                <a:solidFill>
                  <a:srgbClr val="35586C"/>
                </a:solidFill>
                <a:latin typeface="Consolas" panose="020B0609020204030204" pitchFamily="49" charset="0"/>
              </a:rPr>
              <a:t>   /* </a:t>
            </a:r>
            <a:r>
              <a:rPr lang="en-US" sz="2000" i="1">
                <a:solidFill>
                  <a:srgbClr val="35586C"/>
                </a:solidFill>
                <a:latin typeface="Consolas" panose="020B0609020204030204" pitchFamily="49" charset="0"/>
              </a:rPr>
              <a:t>error */</a:t>
            </a:r>
          </a:p>
          <a:p>
            <a:pPr lvl="1">
              <a:lnSpc>
                <a:spcPct val="110000"/>
              </a:lnSpc>
            </a:pPr>
            <a:r>
              <a:rPr lang="en-US" sz="2000" b="1">
                <a:solidFill>
                  <a:srgbClr val="00669A"/>
                </a:solidFill>
                <a:latin typeface="Consolas" panose="020B0609020204030204" pitchFamily="49" charset="0"/>
              </a:rPr>
              <a:t>else</a:t>
            </a:r>
          </a:p>
          <a:p>
            <a:pPr lvl="1">
              <a:lnSpc>
                <a:spcPct val="110000"/>
              </a:lnSpc>
            </a:pPr>
            <a:r>
              <a:rPr lang="pt-BR" sz="2000" smtClean="0">
                <a:solidFill>
                  <a:srgbClr val="000089"/>
                </a:solidFill>
                <a:latin typeface="Consolas" panose="020B0609020204030204" pitchFamily="49" charset="0"/>
              </a:rPr>
              <a:t>   printf </a:t>
            </a:r>
            <a:r>
              <a:rPr lang="pt-BR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00">
                <a:solidFill>
                  <a:srgbClr val="CD3300"/>
                </a:solidFill>
                <a:latin typeface="Consolas" panose="020B0609020204030204" pitchFamily="49" charset="0"/>
              </a:rPr>
              <a:t>"c=%c</a:t>
            </a:r>
            <a:r>
              <a:rPr lang="pt-BR" sz="2000" b="1">
                <a:solidFill>
                  <a:srgbClr val="CD3300"/>
                </a:solidFill>
                <a:latin typeface="Consolas" panose="020B0609020204030204" pitchFamily="49" charset="0"/>
              </a:rPr>
              <a:t>\n</a:t>
            </a:r>
            <a:r>
              <a:rPr lang="pt-BR" sz="200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pt-BR" sz="200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pt-BR" sz="2000" b="1">
                <a:solidFill>
                  <a:srgbClr val="007789"/>
                </a:solidFill>
                <a:latin typeface="Consolas" panose="020B0609020204030204" pitchFamily="49" charset="0"/>
              </a:rPr>
              <a:t>char</a:t>
            </a:r>
            <a:r>
              <a:rPr lang="pt-BR" sz="20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pt-BR" sz="2000">
                <a:solidFill>
                  <a:srgbClr val="000089"/>
                </a:solidFill>
                <a:latin typeface="Consolas" panose="020B0609020204030204" pitchFamily="49" charset="0"/>
              </a:rPr>
              <a:t>c</a:t>
            </a:r>
            <a:r>
              <a:rPr lang="pt-BR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286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the character back</a:t>
            </a:r>
            <a:r>
              <a:rPr lang="en-US" smtClean="0"/>
              <a:t> (p. 74)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/>
              <a:t>Standard I/O provides a function for pushing a character back onto a stream, </a:t>
            </a:r>
          </a:p>
          <a:p>
            <a:pPr lvl="1">
              <a:lnSpc>
                <a:spcPct val="120000"/>
              </a:lnSpc>
            </a:pPr>
            <a:r>
              <a:rPr lang="en-US" sz="2000">
                <a:solidFill>
                  <a:srgbClr val="009A9A"/>
                </a:solidFill>
              </a:rPr>
              <a:t>#include &lt;stdio.h&gt;</a:t>
            </a:r>
          </a:p>
          <a:p>
            <a:pPr lvl="1">
              <a:lnSpc>
                <a:spcPct val="120000"/>
              </a:lnSpc>
            </a:pPr>
            <a:r>
              <a:rPr lang="en-US" sz="2000" b="1">
                <a:solidFill>
                  <a:srgbClr val="007789"/>
                </a:solidFill>
              </a:rPr>
              <a:t>int </a:t>
            </a:r>
            <a:r>
              <a:rPr lang="en-US" sz="2000" smtClean="0">
                <a:solidFill>
                  <a:srgbClr val="000089"/>
                </a:solidFill>
              </a:rPr>
              <a:t>ungetc </a:t>
            </a:r>
            <a:r>
              <a:rPr lang="en-US" sz="2000" smtClean="0">
                <a:solidFill>
                  <a:srgbClr val="000000"/>
                </a:solidFill>
              </a:rPr>
              <a:t>(</a:t>
            </a:r>
            <a:r>
              <a:rPr lang="en-US" sz="2000" b="1" smtClean="0">
                <a:solidFill>
                  <a:srgbClr val="007789"/>
                </a:solidFill>
              </a:rPr>
              <a:t>int </a:t>
            </a:r>
            <a:r>
              <a:rPr lang="en-US" sz="2000" smtClean="0">
                <a:solidFill>
                  <a:srgbClr val="555555"/>
                </a:solidFill>
              </a:rPr>
              <a:t>c</a:t>
            </a:r>
            <a:r>
              <a:rPr lang="en-US" sz="2000" smtClean="0">
                <a:solidFill>
                  <a:srgbClr val="000089"/>
                </a:solidFill>
              </a:rPr>
              <a:t>, </a:t>
            </a:r>
            <a:r>
              <a:rPr lang="en-US" sz="2000" b="1">
                <a:solidFill>
                  <a:srgbClr val="007789"/>
                </a:solidFill>
              </a:rPr>
              <a:t>FILE </a:t>
            </a:r>
            <a:r>
              <a:rPr lang="en-US" sz="2000">
                <a:solidFill>
                  <a:srgbClr val="555555"/>
                </a:solidFill>
              </a:rPr>
              <a:t>*</a:t>
            </a:r>
            <a:r>
              <a:rPr lang="en-US" sz="2000">
                <a:solidFill>
                  <a:srgbClr val="000089"/>
                </a:solidFill>
              </a:rPr>
              <a:t>stream</a:t>
            </a:r>
            <a:r>
              <a:rPr lang="en-US" sz="2000" smtClean="0">
                <a:solidFill>
                  <a:srgbClr val="00000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2000" smtClean="0"/>
              <a:t>Each </a:t>
            </a:r>
            <a:r>
              <a:rPr lang="en-US" sz="2000"/>
              <a:t>call pushes back c, cast to an unsigned char, onto </a:t>
            </a:r>
            <a:r>
              <a:rPr lang="en-US" sz="2000" smtClean="0"/>
              <a:t>stream.</a:t>
            </a:r>
          </a:p>
          <a:p>
            <a:pPr lvl="1">
              <a:lnSpc>
                <a:spcPct val="120000"/>
              </a:lnSpc>
            </a:pPr>
            <a:r>
              <a:rPr lang="en-US" sz="2000" smtClean="0"/>
              <a:t>On </a:t>
            </a:r>
            <a:r>
              <a:rPr lang="en-US" sz="2000"/>
              <a:t>success, c is returned;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on failure, EOF is returned. A subsequent read from stream will return c</a:t>
            </a:r>
            <a:r>
              <a:rPr lang="en-US" sz="2000" smtClean="0"/>
              <a:t>.</a:t>
            </a:r>
          </a:p>
          <a:p>
            <a:pPr>
              <a:lnSpc>
                <a:spcPct val="120000"/>
              </a:lnSpc>
            </a:pP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2018-03-11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Linux</a:t>
            </a:r>
            <a:r>
              <a:rPr lang="ko-KR" altLang="en-US" smtClean="0"/>
              <a:t> 시스템 프로그래밍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3157</TotalTime>
  <Words>9854</Words>
  <Application>Microsoft Office PowerPoint</Application>
  <PresentationFormat>A4 용지(210x297mm)</PresentationFormat>
  <Paragraphs>1544</Paragraphs>
  <Slides>129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44" baseType="lpstr">
      <vt:lpstr>바탕체</vt:lpstr>
      <vt:lpstr>Traveling _Typewriter</vt:lpstr>
      <vt:lpstr>돋움체</vt:lpstr>
      <vt:lpstr>Another Typewriter</vt:lpstr>
      <vt:lpstr>맑은 고딕</vt:lpstr>
      <vt:lpstr>바탕</vt:lpstr>
      <vt:lpstr>Calibri</vt:lpstr>
      <vt:lpstr>Wingdings</vt:lpstr>
      <vt:lpstr>Arial</vt:lpstr>
      <vt:lpstr>Times New Roman</vt:lpstr>
      <vt:lpstr>Consolas</vt:lpstr>
      <vt:lpstr>Courier New</vt:lpstr>
      <vt:lpstr>Sitka Text</vt:lpstr>
      <vt:lpstr>Andale Mono</vt:lpstr>
      <vt:lpstr>Office 테마</vt:lpstr>
      <vt:lpstr>Linux 시스템 프로그래밍</vt:lpstr>
      <vt:lpstr>목차</vt:lpstr>
      <vt:lpstr>교과목 개요</vt:lpstr>
      <vt:lpstr>메모</vt:lpstr>
      <vt:lpstr>GIT 소스 코드 관리</vt:lpstr>
      <vt:lpstr>GIT sequence diagram</vt:lpstr>
      <vt:lpstr>Git Usage</vt:lpstr>
      <vt:lpstr>실습 환경 구성 1 </vt:lpstr>
      <vt:lpstr>bash 설정</vt:lpstr>
      <vt:lpstr>실습 환경 구성 2</vt:lpstr>
      <vt:lpstr>실습 환경 구성 3</vt:lpstr>
      <vt:lpstr>실습 환경 구성 4</vt:lpstr>
      <vt:lpstr>실습 환경 구성 6 </vt:lpstr>
      <vt:lpstr>PC Windows 10 네트웍 환경 확인</vt:lpstr>
      <vt:lpstr>Linux 네트웍 환경 확인</vt:lpstr>
      <vt:lpstr>VM 메모리 설정</vt:lpstr>
      <vt:lpstr>VMWare Network Adapter</vt:lpstr>
      <vt:lpstr>VM Virtual Network 설정</vt:lpstr>
      <vt:lpstr>VM Network Connection 설정</vt:lpstr>
      <vt:lpstr>ASCII code table</vt:lpstr>
      <vt:lpstr>ENDIAN</vt:lpstr>
      <vt:lpstr>강의 개요</vt:lpstr>
      <vt:lpstr>Linux 개요 및 역사</vt:lpstr>
      <vt:lpstr>논리적 / 물리적</vt:lpstr>
      <vt:lpstr>국화 옆에서</vt:lpstr>
      <vt:lpstr>A Linux System Architecture Diagram</vt:lpstr>
      <vt:lpstr>Unix History</vt:lpstr>
      <vt:lpstr>Linux runlevel</vt:lpstr>
      <vt:lpstr>Linux booting</vt:lpstr>
      <vt:lpstr>Linux 주요 명령어</vt:lpstr>
      <vt:lpstr>User/Group</vt:lpstr>
      <vt:lpstr>File</vt:lpstr>
      <vt:lpstr>C Programming Language</vt:lpstr>
      <vt:lpstr>First C Program  (p.3)</vt:lpstr>
      <vt:lpstr>printf</vt:lpstr>
      <vt:lpstr>printf functions</vt:lpstr>
      <vt:lpstr>Error Handling</vt:lpstr>
      <vt:lpstr>Why is an Error Handling important?</vt:lpstr>
      <vt:lpstr>Error Handling (p. 21)</vt:lpstr>
      <vt:lpstr>(1) Error reporting (p. 22)</vt:lpstr>
      <vt:lpstr>(2) Error reporting (p. 23)</vt:lpstr>
      <vt:lpstr>(3) Error reporting (p. 23)</vt:lpstr>
      <vt:lpstr>(4) fflush (p. 82)</vt:lpstr>
      <vt:lpstr>perror( ) / strerror( ) Example</vt:lpstr>
      <vt:lpstr>errno must be zeroed. (p. 23)</vt:lpstr>
      <vt:lpstr>preserve errno across function call. (p. 23)</vt:lpstr>
      <vt:lpstr>FILE I/O</vt:lpstr>
      <vt:lpstr>Chapter Overview (p. 25)</vt:lpstr>
      <vt:lpstr>File descriptor 1/3 (p. 25)</vt:lpstr>
      <vt:lpstr>File descriptor 2/3 (p. 25)</vt:lpstr>
      <vt:lpstr>File descriptor 3/3 (p. 26)</vt:lpstr>
      <vt:lpstr>Opening Files (p. 26)</vt:lpstr>
      <vt:lpstr>open (p. 26)</vt:lpstr>
      <vt:lpstr>create (p. 31)</vt:lpstr>
      <vt:lpstr>read (p. 32)</vt:lpstr>
      <vt:lpstr>write (p. 36)</vt:lpstr>
      <vt:lpstr>lseek (p. 46)</vt:lpstr>
      <vt:lpstr>close (p. 45)</vt:lpstr>
      <vt:lpstr>Opening Files (p. 26)</vt:lpstr>
      <vt:lpstr>Owners of New Files (p. 29)</vt:lpstr>
      <vt:lpstr>Permissions of New File (p. 29)</vt:lpstr>
      <vt:lpstr>Unix File Permission</vt:lpstr>
      <vt:lpstr>File open example (p. 31)</vt:lpstr>
      <vt:lpstr>The creat( ) Function (p. 31)</vt:lpstr>
      <vt:lpstr>Reading via read( ) (p. 32)</vt:lpstr>
      <vt:lpstr>Example of read( ) (p. 32)</vt:lpstr>
      <vt:lpstr>Return values of read( ) ½ (p. 33)</vt:lpstr>
      <vt:lpstr>Return values of read( ) 2/2 (p. 33)</vt:lpstr>
      <vt:lpstr>Reading All the Bytes (p. 34)</vt:lpstr>
      <vt:lpstr>Nonblocking Reads ½ (p. 35) </vt:lpstr>
      <vt:lpstr>Nonblocking Reads 2/2 (p. 35) </vt:lpstr>
      <vt:lpstr>Other Error Values (p. 35)</vt:lpstr>
      <vt:lpstr>ssize_t (p. 36)</vt:lpstr>
      <vt:lpstr>Size Limits on read() (p. 36)</vt:lpstr>
      <vt:lpstr>Writing with write() ½ (p. 36)</vt:lpstr>
      <vt:lpstr>Writing with write() 2/2 (p. 37)</vt:lpstr>
      <vt:lpstr>Partial Writes (p. 37)</vt:lpstr>
      <vt:lpstr>Append Mode (p. 38)</vt:lpstr>
      <vt:lpstr>Behavior of write() (p. 39)</vt:lpstr>
      <vt:lpstr>Synchronized I/O (p. 40)</vt:lpstr>
      <vt:lpstr>sync() (p. 43)</vt:lpstr>
      <vt:lpstr>The O_SYNC Flag (p. 43)</vt:lpstr>
      <vt:lpstr>Direct I/O</vt:lpstr>
      <vt:lpstr>Seeking with lseek() ½ (p. 46)</vt:lpstr>
      <vt:lpstr>Seeking with lseek() 2/2 (p. 47)</vt:lpstr>
      <vt:lpstr>실습: 파일 복사 프로그램 작성</vt:lpstr>
      <vt:lpstr>Qt 프로그램 예제 실행</vt:lpstr>
      <vt:lpstr>Buffered I/O</vt:lpstr>
      <vt:lpstr>Buffered I/O</vt:lpstr>
      <vt:lpstr>Block (p. 67)</vt:lpstr>
      <vt:lpstr>User-Buffered I/O (p. 67)</vt:lpstr>
      <vt:lpstr>C Standard I/O (p. 70)</vt:lpstr>
      <vt:lpstr>File Pointers (p. 70)</vt:lpstr>
      <vt:lpstr>Opening Files (p. 71)</vt:lpstr>
      <vt:lpstr>Opening Files (p. 72)</vt:lpstr>
      <vt:lpstr>Closing Streams (p. 73)</vt:lpstr>
      <vt:lpstr>Closing All Streams (p. 73)</vt:lpstr>
      <vt:lpstr>Reading from a Stream (p. 74)</vt:lpstr>
      <vt:lpstr>Putting the character back (p. 74)</vt:lpstr>
      <vt:lpstr>Reading an Entire Line (p. 75)</vt:lpstr>
      <vt:lpstr>Reading arbitrary string ½ (p. 75)</vt:lpstr>
      <vt:lpstr>Reading arbitrary string 2/2 (p. 76)</vt:lpstr>
      <vt:lpstr>Reading Binary Data (p. 75)</vt:lpstr>
      <vt:lpstr>Writing a single character (p. 78)</vt:lpstr>
      <vt:lpstr>Wring a String of Characters (p. 78)</vt:lpstr>
      <vt:lpstr>Writing Binary Data (p. 79)</vt:lpstr>
      <vt:lpstr>Sample Program Using Buffered I/O 1/3 (p. 79)</vt:lpstr>
      <vt:lpstr>Sample Program Using Buffered I/O 2/3 (p. 79)</vt:lpstr>
      <vt:lpstr>Sample Program Using Buffered I/O 3/3 (p. 80)</vt:lpstr>
      <vt:lpstr>Seeking a stream (p. 80)</vt:lpstr>
      <vt:lpstr>Obtaining the Current Stream Position( p. 82)</vt:lpstr>
      <vt:lpstr>Flushing a Stream ½ (p. 82)</vt:lpstr>
      <vt:lpstr>Flusing a Stream 2/2 (p.83)</vt:lpstr>
      <vt:lpstr>실습: 파일 복사 프로그램 작성</vt:lpstr>
      <vt:lpstr>Socket Programming</vt:lpstr>
      <vt:lpstr>Programs, Processes, and Threads (p. 137)</vt:lpstr>
      <vt:lpstr>The Process ID (p. 138)</vt:lpstr>
      <vt:lpstr>The Process ID and Parent Process ID (p. 140)</vt:lpstr>
      <vt:lpstr>The fork() System Call (p. 145)</vt:lpstr>
      <vt:lpstr>fork() example (p. 145)</vt:lpstr>
      <vt:lpstr>Creating Threads (p. 228)</vt:lpstr>
      <vt:lpstr>Thread Example (p. 229)</vt:lpstr>
      <vt:lpstr>A thread example (p. 234)</vt:lpstr>
      <vt:lpstr>Qt Project Create</vt:lpstr>
      <vt:lpstr>프로젝트 폴더 설정</vt:lpstr>
      <vt:lpstr>Kit Selection</vt:lpstr>
      <vt:lpstr>UI 디자인 파일</vt:lpstr>
      <vt:lpstr>UI 디자인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sun above</cp:lastModifiedBy>
  <cp:revision>696</cp:revision>
  <dcterms:created xsi:type="dcterms:W3CDTF">2018-03-04T04:23:51Z</dcterms:created>
  <dcterms:modified xsi:type="dcterms:W3CDTF">2018-06-09T01:31:27Z</dcterms:modified>
</cp:coreProperties>
</file>